
<file path=[Content_Types].xml><?xml version="1.0" encoding="utf-8"?>
<Types xmlns="http://schemas.openxmlformats.org/package/2006/content-types">
  <Default Extension="png" ContentType="image/png"/>
  <Default Extension="tmp" ContentType="image/pn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2" r:id="rId1"/>
  </p:sldMasterIdLst>
  <p:notesMasterIdLst>
    <p:notesMasterId r:id="rId34"/>
  </p:notesMasterIdLst>
  <p:sldIdLst>
    <p:sldId id="446" r:id="rId2"/>
    <p:sldId id="332" r:id="rId3"/>
    <p:sldId id="416" r:id="rId4"/>
    <p:sldId id="417" r:id="rId5"/>
    <p:sldId id="418" r:id="rId6"/>
    <p:sldId id="440" r:id="rId7"/>
    <p:sldId id="420" r:id="rId8"/>
    <p:sldId id="421" r:id="rId9"/>
    <p:sldId id="333" r:id="rId10"/>
    <p:sldId id="439" r:id="rId11"/>
    <p:sldId id="340" r:id="rId12"/>
    <p:sldId id="424" r:id="rId13"/>
    <p:sldId id="334" r:id="rId14"/>
    <p:sldId id="435" r:id="rId15"/>
    <p:sldId id="423" r:id="rId16"/>
    <p:sldId id="425" r:id="rId17"/>
    <p:sldId id="451" r:id="rId18"/>
    <p:sldId id="432" r:id="rId19"/>
    <p:sldId id="441" r:id="rId20"/>
    <p:sldId id="442" r:id="rId21"/>
    <p:sldId id="443" r:id="rId22"/>
    <p:sldId id="444" r:id="rId23"/>
    <p:sldId id="445" r:id="rId24"/>
    <p:sldId id="436" r:id="rId25"/>
    <p:sldId id="437" r:id="rId26"/>
    <p:sldId id="447" r:id="rId27"/>
    <p:sldId id="448" r:id="rId28"/>
    <p:sldId id="450" r:id="rId29"/>
    <p:sldId id="452" r:id="rId30"/>
    <p:sldId id="438" r:id="rId31"/>
    <p:sldId id="434" r:id="rId32"/>
    <p:sldId id="433" r:id="rId33"/>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3" autoAdjust="0"/>
  </p:normalViewPr>
  <p:slideViewPr>
    <p:cSldViewPr snapToGrid="0" snapToObjects="1">
      <p:cViewPr varScale="1">
        <p:scale>
          <a:sx n="116" d="100"/>
          <a:sy n="116" d="100"/>
        </p:scale>
        <p:origin x="1500" y="102"/>
      </p:cViewPr>
      <p:guideLst>
        <p:guide orient="horz" pos="2160"/>
        <p:guide pos="2880"/>
      </p:guideLst>
    </p:cSldViewPr>
  </p:slideViewPr>
  <p:outlineViewPr>
    <p:cViewPr>
      <p:scale>
        <a:sx n="33" d="100"/>
        <a:sy n="33" d="100"/>
      </p:scale>
      <p:origin x="0" y="195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125544-940C-0241-817E-BE4395B62EC5}" type="datetimeFigureOut">
              <a:rPr kumimoji="1" lang="zh-CN" altLang="en-US" smtClean="0"/>
              <a:t>2020/11/5 Thursday</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666EFA-7309-AA4E-8395-A4AF1D87BBFD}" type="slidenum">
              <a:rPr kumimoji="1" lang="zh-CN" altLang="en-US" smtClean="0"/>
              <a:t>‹#›</a:t>
            </a:fld>
            <a:endParaRPr kumimoji="1" lang="zh-CN" altLang="en-US"/>
          </a:p>
        </p:txBody>
      </p:sp>
    </p:spTree>
    <p:extLst>
      <p:ext uri="{BB962C8B-B14F-4D97-AF65-F5344CB8AC3E}">
        <p14:creationId xmlns:p14="http://schemas.microsoft.com/office/powerpoint/2010/main" val="41637645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31"/>
          <p:cNvSpPr>
            <a:spLocks noGrp="1" noChangeArrowheads="1"/>
          </p:cNvSpPr>
          <p:nvPr>
            <p:ph type="sldNum" sz="quarter" idx="5"/>
          </p:nvPr>
        </p:nvSpPr>
        <p:spPr>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99169B5-48FF-0141-AAD5-0643CD819F37}" type="slidenum">
              <a:rPr lang="en-US" altLang="zh-CN">
                <a:latin typeface="Times New Roman" charset="0"/>
              </a:rPr>
              <a:pPr eaLnBrk="1" hangingPunct="1"/>
              <a:t>2</a:t>
            </a:fld>
            <a:endParaRPr lang="en-US" altLang="zh-CN">
              <a:latin typeface="Times New Roman"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bwMode="auto">
          <a:xfrm>
            <a:off x="990030" y="4267887"/>
            <a:ext cx="4648485" cy="4189834"/>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zh-CN">
              <a:latin typeface="Times New Roman" charset="0"/>
              <a:ea typeface="宋体" charset="0"/>
            </a:endParaRPr>
          </a:p>
        </p:txBody>
      </p:sp>
    </p:spTree>
    <p:extLst>
      <p:ext uri="{BB962C8B-B14F-4D97-AF65-F5344CB8AC3E}">
        <p14:creationId xmlns:p14="http://schemas.microsoft.com/office/powerpoint/2010/main" val="2473861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1BAC093-F972-4487-8201-7592B6601E5C}" type="datetime5">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Slide Number Placeholder 5"/>
          <p:cNvSpPr>
            <a:spLocks noGrp="1"/>
          </p:cNvSpPr>
          <p:nvPr>
            <p:ph type="sldNum" sz="quarter" idx="12"/>
          </p:nvPr>
        </p:nvSpPr>
        <p:spPr/>
        <p:txBody>
          <a:bodyPr/>
          <a:lstStyle/>
          <a:p>
            <a:fld id="{1D72EBF8-7CF5-44B7-B2BF-E22DE4D0703D}" type="slidenum">
              <a:rPr lang="en-US" smtClean="0"/>
              <a:pPr/>
              <a:t>‹#›</a:t>
            </a:fld>
            <a:endParaRPr lang="en-US"/>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7696" t="31218" r="8658" b="34397"/>
          <a:stretch/>
        </p:blipFill>
        <p:spPr>
          <a:xfrm>
            <a:off x="1" y="1"/>
            <a:ext cx="1485900" cy="334736"/>
          </a:xfrm>
          <a:prstGeom prst="rect">
            <a:avLst/>
          </a:prstGeom>
        </p:spPr>
      </p:pic>
    </p:spTree>
    <p:extLst>
      <p:ext uri="{BB962C8B-B14F-4D97-AF65-F5344CB8AC3E}">
        <p14:creationId xmlns:p14="http://schemas.microsoft.com/office/powerpoint/2010/main" val="2464044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26C16C1F-FD96-458C-8CB2-9F8350DB1B5B}" type="datetime5">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Slide Number Placeholder 5"/>
          <p:cNvSpPr>
            <a:spLocks noGrp="1"/>
          </p:cNvSpPr>
          <p:nvPr>
            <p:ph type="sldNum" sz="quarter" idx="12"/>
          </p:nvPr>
        </p:nvSpPr>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2032989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38053686-76B6-46B7-8F44-E0C5AA44711C}" type="datetime5">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Slide Number Placeholder 5"/>
          <p:cNvSpPr>
            <a:spLocks noGrp="1"/>
          </p:cNvSpPr>
          <p:nvPr>
            <p:ph type="sldNum" sz="quarter" idx="12"/>
          </p:nvPr>
        </p:nvSpPr>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913532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6086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18724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3598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582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sz="1200">
                <a:latin typeface="华文行楷" panose="02010800040101010101" pitchFamily="2" charset="-122"/>
                <a:ea typeface="华文行楷" panose="02010800040101010101" pitchFamily="2" charset="-122"/>
              </a:defRPr>
            </a:lvl1pPr>
          </a:lstStyle>
          <a:p>
            <a:fld id="{9F0DE7BD-B879-4999-954B-C3AFA51647C4}" type="datetime5">
              <a:rPr kumimoji="1" lang="zh-CN" altLang="en-US" smtClean="0"/>
              <a:pPr/>
              <a:t>2020/11/5</a:t>
            </a:fld>
            <a:endParaRPr kumimoji="1" lang="zh-CN" altLang="en-US"/>
          </a:p>
        </p:txBody>
      </p:sp>
      <p:sp>
        <p:nvSpPr>
          <p:cNvPr id="5" name="Footer Placeholder 4"/>
          <p:cNvSpPr>
            <a:spLocks noGrp="1"/>
          </p:cNvSpPr>
          <p:nvPr>
            <p:ph type="ftr" sz="quarter" idx="11"/>
          </p:nvPr>
        </p:nvSpPr>
        <p:spPr/>
        <p:txBody>
          <a:bodyPr/>
          <a:lstStyle>
            <a:lvl1pPr>
              <a:defRPr sz="1200">
                <a:latin typeface="华文行楷" panose="02010800040101010101" pitchFamily="2" charset="-122"/>
                <a:ea typeface="华文行楷" panose="02010800040101010101" pitchFamily="2" charset="-122"/>
              </a:defRPr>
            </a:lvl1pPr>
          </a:lstStyle>
          <a:p>
            <a:r>
              <a:rPr kumimoji="1" lang="zh-CN" altLang="en-US" smtClean="0"/>
              <a:t>计算机科学与工程学院    陈朝华</a:t>
            </a:r>
            <a:endParaRPr kumimoji="1" lang="zh-CN" altLang="en-US" dirty="0"/>
          </a:p>
        </p:txBody>
      </p:sp>
      <p:sp>
        <p:nvSpPr>
          <p:cNvPr id="6" name="Slide Number Placeholder 5"/>
          <p:cNvSpPr>
            <a:spLocks noGrp="1"/>
          </p:cNvSpPr>
          <p:nvPr>
            <p:ph type="sldNum" sz="quarter" idx="12"/>
          </p:nvPr>
        </p:nvSpPr>
        <p:spPr/>
        <p:txBody>
          <a:bodyPr/>
          <a:lstStyle>
            <a:lvl1pPr>
              <a:defRPr sz="1200">
                <a:latin typeface="华文行楷" panose="02010800040101010101" pitchFamily="2" charset="-122"/>
                <a:ea typeface="华文行楷" panose="02010800040101010101" pitchFamily="2" charset="-122"/>
              </a:defRPr>
            </a:lvl1pPr>
          </a:lstStyle>
          <a:p>
            <a:fld id="{4A1B7D7B-9DB4-7840-A1FF-927567B65F89}" type="slidenum">
              <a:rPr kumimoji="1" lang="zh-CN" altLang="en-US" smtClean="0"/>
              <a:pPr/>
              <a:t>‹#›</a:t>
            </a:fld>
            <a:endParaRPr kumimoji="1" lang="zh-CN" altLang="en-US"/>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7696" t="31218" r="8658" b="34397"/>
          <a:stretch/>
        </p:blipFill>
        <p:spPr>
          <a:xfrm>
            <a:off x="1" y="1"/>
            <a:ext cx="1485900" cy="334736"/>
          </a:xfrm>
          <a:prstGeom prst="rect">
            <a:avLst/>
          </a:prstGeom>
        </p:spPr>
      </p:pic>
    </p:spTree>
    <p:extLst>
      <p:ext uri="{BB962C8B-B14F-4D97-AF65-F5344CB8AC3E}">
        <p14:creationId xmlns:p14="http://schemas.microsoft.com/office/powerpoint/2010/main" val="408909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40D1D7D-5C6F-4A3D-8B24-51BE0ACC42E5}" type="datetime5">
              <a:rPr kumimoji="1" lang="zh-CN" altLang="en-US" smtClean="0"/>
              <a:t>2020/11/5</a:t>
            </a:fld>
            <a:endParaRPr kumimoji="1" lang="zh-CN" altLang="en-US"/>
          </a:p>
        </p:txBody>
      </p:sp>
      <p:sp>
        <p:nvSpPr>
          <p:cNvPr id="5" name="Footer Placeholder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Slide Number Placeholder 5"/>
          <p:cNvSpPr>
            <a:spLocks noGrp="1"/>
          </p:cNvSpPr>
          <p:nvPr>
            <p:ph type="sldNum" sz="quarter" idx="12"/>
          </p:nvPr>
        </p:nvSpPr>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92577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2234F3F-7EA8-41AF-A1AD-FB30ACC9EFBC}" type="datetime5">
              <a:rPr kumimoji="1" lang="zh-CN" altLang="en-US" smtClean="0"/>
              <a:t>2020/11/5</a:t>
            </a:fld>
            <a:endParaRPr kumimoji="1" lang="zh-CN" altLang="en-US"/>
          </a:p>
        </p:txBody>
      </p:sp>
      <p:sp>
        <p:nvSpPr>
          <p:cNvPr id="6" name="Footer Placeholder 5"/>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7" name="Slide Number Placeholder 6"/>
          <p:cNvSpPr>
            <a:spLocks noGrp="1"/>
          </p:cNvSpPr>
          <p:nvPr>
            <p:ph type="sldNum" sz="quarter" idx="12"/>
          </p:nvPr>
        </p:nvSpPr>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5579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33845" y="2507551"/>
            <a:ext cx="3867150" cy="3680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7551"/>
            <a:ext cx="3886201" cy="3680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F27D1609-6FA1-499C-AB7F-E5B3C97EAF0D}" type="datetime5">
              <a:rPr kumimoji="1" lang="zh-CN" altLang="en-US" smtClean="0"/>
              <a:t>2020/11/5</a:t>
            </a:fld>
            <a:endParaRPr kumimoji="1" lang="zh-CN" altLang="en-US"/>
          </a:p>
        </p:txBody>
      </p:sp>
      <p:sp>
        <p:nvSpPr>
          <p:cNvPr id="8" name="Footer Placeholder 7"/>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9" name="Slide Number Placeholder 8"/>
          <p:cNvSpPr>
            <a:spLocks noGrp="1"/>
          </p:cNvSpPr>
          <p:nvPr>
            <p:ph type="sldNum" sz="quarter" idx="12"/>
          </p:nvPr>
        </p:nvSpPr>
        <p:spPr/>
        <p:txBody>
          <a:bodyPr/>
          <a:lstStyle/>
          <a:p>
            <a:fld id="{4A1B7D7B-9DB4-7840-A1FF-927567B65F89}" type="slidenum">
              <a:rPr kumimoji="1" lang="zh-CN" altLang="en-US" smtClean="0"/>
              <a:t>‹#›</a:t>
            </a:fld>
            <a:endParaRPr kumimoji="1"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327476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F444D1-B820-40B8-B0DE-488CA5130830}" type="datetime5">
              <a:rPr kumimoji="1" lang="zh-CN" altLang="en-US" smtClean="0"/>
              <a:t>2020/11/5</a:t>
            </a:fld>
            <a:endParaRPr kumimoji="1" lang="zh-CN" altLang="en-US"/>
          </a:p>
        </p:txBody>
      </p:sp>
      <p:sp>
        <p:nvSpPr>
          <p:cNvPr id="4" name="Footer Placeholder 3"/>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5" name="Slide Number Placeholder 4"/>
          <p:cNvSpPr>
            <a:spLocks noGrp="1"/>
          </p:cNvSpPr>
          <p:nvPr>
            <p:ph type="sldNum" sz="quarter" idx="12"/>
          </p:nvPr>
        </p:nvSpPr>
        <p:spPr/>
        <p:txBody>
          <a:bodyPr/>
          <a:lstStyle/>
          <a:p>
            <a:fld id="{4A1B7D7B-9DB4-7840-A1FF-927567B65F89}" type="slidenum">
              <a:rPr kumimoji="1" lang="zh-CN" altLang="en-US" smtClean="0"/>
              <a:t>‹#›</a:t>
            </a:fld>
            <a:endParaRPr kumimoji="1"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4189901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A4128B-3F4E-4379-8B2F-6187CAE21A47}" type="datetime5">
              <a:rPr kumimoji="1" lang="zh-CN" altLang="en-US" smtClean="0"/>
              <a:t>2020/11/5</a:t>
            </a:fld>
            <a:endParaRPr kumimoji="1" lang="zh-CN" altLang="en-US"/>
          </a:p>
        </p:txBody>
      </p:sp>
      <p:sp>
        <p:nvSpPr>
          <p:cNvPr id="3" name="Footer Placeholder 2"/>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4" name="Slide Number Placeholder 3"/>
          <p:cNvSpPr>
            <a:spLocks noGrp="1"/>
          </p:cNvSpPr>
          <p:nvPr>
            <p:ph type="sldNum" sz="quarter" idx="12"/>
          </p:nvPr>
        </p:nvSpPr>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189597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254408E-7991-4727-AB56-39067B8EFEBD}" type="datetime5">
              <a:rPr kumimoji="1" lang="zh-CN" altLang="en-US" smtClean="0"/>
              <a:t>2020/11/5</a:t>
            </a:fld>
            <a:endParaRPr kumimoji="1" lang="zh-CN" altLang="en-US"/>
          </a:p>
        </p:txBody>
      </p:sp>
      <p:sp>
        <p:nvSpPr>
          <p:cNvPr id="6" name="Footer Placeholder 5"/>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7" name="Slide Number Placeholder 6"/>
          <p:cNvSpPr>
            <a:spLocks noGrp="1"/>
          </p:cNvSpPr>
          <p:nvPr>
            <p:ph type="sldNum" sz="quarter" idx="12"/>
          </p:nvPr>
        </p:nvSpPr>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2570405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029B592-9EAA-4578-93FB-D7302FF019E8}" type="datetime5">
              <a:rPr kumimoji="1" lang="zh-CN" altLang="en-US" smtClean="0"/>
              <a:t>2020/11/5</a:t>
            </a:fld>
            <a:endParaRPr kumimoji="1" lang="zh-CN" altLang="en-US"/>
          </a:p>
        </p:txBody>
      </p:sp>
      <p:sp>
        <p:nvSpPr>
          <p:cNvPr id="6" name="Footer Placeholder 5"/>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7" name="Slide Number Placeholder 6"/>
          <p:cNvSpPr>
            <a:spLocks noGrp="1"/>
          </p:cNvSpPr>
          <p:nvPr>
            <p:ph type="sldNum" sz="quarter" idx="12"/>
          </p:nvPr>
        </p:nvSpPr>
        <p:spPr/>
        <p:txBody>
          <a:bodyPr/>
          <a:lstStyle/>
          <a:p>
            <a:fld id="{4A1B7D7B-9DB4-7840-A1FF-927567B65F89}" type="slidenum">
              <a:rPr kumimoji="1" lang="zh-CN" altLang="en-US" smtClean="0"/>
              <a:t>‹#›</a:t>
            </a:fld>
            <a:endParaRPr kumimoji="1" lang="zh-CN" altLang="en-US"/>
          </a:p>
        </p:txBody>
      </p:sp>
    </p:spTree>
    <p:extLst>
      <p:ext uri="{BB962C8B-B14F-4D97-AF65-F5344CB8AC3E}">
        <p14:creationId xmlns:p14="http://schemas.microsoft.com/office/powerpoint/2010/main" val="165066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0F0D82C6-67E9-4FB1-8E58-43817677C47A}" type="datetime5">
              <a:rPr kumimoji="1" lang="zh-CN" altLang="en-US" smtClean="0"/>
              <a:t>2020/11/5</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r>
              <a:rPr kumimoji="1" lang="zh-CN" altLang="en-US" smtClean="0"/>
              <a:t>计算机科学与工程学院    陈朝华</a:t>
            </a:r>
            <a:endParaRPr kumimoji="1" lang="zh-CN"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4A1B7D7B-9DB4-7840-A1FF-927567B65F89}" type="slidenum">
              <a:rPr kumimoji="1" lang="zh-CN" altLang="en-US" smtClean="0"/>
              <a:t>‹#›</a:t>
            </a:fld>
            <a:endParaRPr kumimoji="1" lang="zh-CN" altLang="en-US"/>
          </a:p>
        </p:txBody>
      </p:sp>
      <p:pic>
        <p:nvPicPr>
          <p:cNvPr id="7" name="图片 6" descr="logo.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448300" y="5867400"/>
            <a:ext cx="3695700" cy="1003300"/>
          </a:xfrm>
          <a:prstGeom prst="rect">
            <a:avLst/>
          </a:prstGeom>
        </p:spPr>
      </p:pic>
    </p:spTree>
    <p:extLst>
      <p:ext uri="{BB962C8B-B14F-4D97-AF65-F5344CB8AC3E}">
        <p14:creationId xmlns:p14="http://schemas.microsoft.com/office/powerpoint/2010/main" val="415082815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4.tmp"/><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4.tmp"/><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slideLayout" Target="../slideLayouts/slideLayout7.xml"/><Relationship Id="rId5" Type="http://schemas.openxmlformats.org/officeDocument/2006/relationships/tags" Target="../tags/tag2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7.tmp"/><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7.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7.tmp"/><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Layout" Target="../slideLayouts/slideLayout7.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aike.baidu.com/item/%E7%AE%97%E6%B3%95" TargetMode="External"/><Relationship Id="rId2" Type="http://schemas.openxmlformats.org/officeDocument/2006/relationships/hyperlink" Target="https://baike.baidu.com/item/%E6%9C%80%E7%9F%AD%E8%B7%AF%E5%BE%8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8410" y="2195472"/>
            <a:ext cx="5829300" cy="1102519"/>
          </a:xfrm>
        </p:spPr>
        <p:txBody>
          <a:bodyPr>
            <a:normAutofit fontScale="90000"/>
          </a:bodyPr>
          <a:lstStyle/>
          <a:p>
            <a:r>
              <a:rPr kumimoji="1" lang="zh-CN" altLang="en-US" sz="4050" dirty="0" smtClean="0">
                <a:latin typeface="Baoli SC Regular"/>
                <a:cs typeface="Baoli SC Regular"/>
              </a:rPr>
              <a:t>第六讲  </a:t>
            </a:r>
            <a:r>
              <a:rPr kumimoji="1" lang="en-US" altLang="zh-CN" sz="4400" dirty="0">
                <a:solidFill>
                  <a:srgbClr val="000000"/>
                </a:solidFill>
                <a:latin typeface="Baoli SC Regular"/>
                <a:cs typeface="Baoli SC Regular"/>
              </a:rPr>
              <a:t>RIP</a:t>
            </a:r>
            <a:r>
              <a:rPr kumimoji="1" lang="zh-CN" altLang="en-US" sz="4400" dirty="0">
                <a:solidFill>
                  <a:srgbClr val="000000"/>
                </a:solidFill>
                <a:latin typeface="Baoli SC Regular"/>
                <a:cs typeface="Baoli SC Regular"/>
              </a:rPr>
              <a:t>动态路由</a:t>
            </a:r>
            <a:r>
              <a:rPr kumimoji="1" lang="en-US" altLang="zh-CN" sz="4050" dirty="0">
                <a:latin typeface="Baoli SC Regular"/>
                <a:cs typeface="Baoli SC Regular"/>
              </a:rPr>
              <a:t/>
            </a:r>
            <a:br>
              <a:rPr kumimoji="1" lang="en-US" altLang="zh-CN" sz="4050" dirty="0">
                <a:latin typeface="Baoli SC Regular"/>
                <a:cs typeface="Baoli SC Regular"/>
              </a:rPr>
            </a:br>
            <a:r>
              <a:rPr kumimoji="1" lang="en-US" altLang="zh-CN" sz="4050" dirty="0">
                <a:latin typeface="Baoli SC Regular"/>
                <a:cs typeface="Baoli SC Regular"/>
              </a:rPr>
              <a:t>				</a:t>
            </a:r>
            <a:r>
              <a:rPr kumimoji="1" lang="en-US" altLang="zh-CN" sz="2700" dirty="0">
                <a:latin typeface="Baoli SC Regular"/>
                <a:cs typeface="Baoli SC Regular"/>
              </a:rPr>
              <a:t>《</a:t>
            </a:r>
            <a:r>
              <a:rPr kumimoji="1" lang="zh-CN" altLang="en-US" sz="2700" dirty="0">
                <a:latin typeface="Baoli SC Regular"/>
                <a:cs typeface="Baoli SC Regular"/>
              </a:rPr>
              <a:t>路由与交换技术</a:t>
            </a:r>
            <a:r>
              <a:rPr kumimoji="1" lang="en-US" altLang="zh-CN" sz="2700" dirty="0">
                <a:latin typeface="Baoli SC Regular"/>
                <a:cs typeface="Baoli SC Regular"/>
              </a:rPr>
              <a:t>》</a:t>
            </a:r>
            <a:endParaRPr kumimoji="1" lang="zh-CN" altLang="en-US" sz="2700" dirty="0">
              <a:latin typeface="Baoli SC Regular"/>
              <a:cs typeface="Baoli SC Regular"/>
            </a:endParaRPr>
          </a:p>
        </p:txBody>
      </p:sp>
      <p:sp>
        <p:nvSpPr>
          <p:cNvPr id="3" name="副标题 2"/>
          <p:cNvSpPr>
            <a:spLocks noGrp="1"/>
          </p:cNvSpPr>
          <p:nvPr>
            <p:ph type="subTitle" idx="1"/>
          </p:nvPr>
        </p:nvSpPr>
        <p:spPr>
          <a:xfrm>
            <a:off x="1913965" y="4090307"/>
            <a:ext cx="5828109" cy="1854926"/>
          </a:xfrm>
        </p:spPr>
        <p:txBody>
          <a:bodyPr>
            <a:noAutofit/>
          </a:bodyPr>
          <a:lstStyle/>
          <a:p>
            <a:pPr algn="r">
              <a:defRPr/>
            </a:pPr>
            <a:r>
              <a:rPr lang="zh-CN" altLang="en-US" sz="2100" dirty="0">
                <a:solidFill>
                  <a:schemeClr val="tx1"/>
                </a:solidFill>
              </a:rPr>
              <a:t>主讲：计算机科学与工程学院</a:t>
            </a:r>
            <a:r>
              <a:rPr lang="en-US" altLang="zh-CN" sz="2100" dirty="0">
                <a:solidFill>
                  <a:schemeClr val="tx1"/>
                </a:solidFill>
              </a:rPr>
              <a:t>--</a:t>
            </a:r>
            <a:r>
              <a:rPr lang="zh-CN" altLang="en-US" sz="2100" dirty="0">
                <a:solidFill>
                  <a:schemeClr val="tx1"/>
                </a:solidFill>
              </a:rPr>
              <a:t>陈朝华</a:t>
            </a:r>
            <a:endParaRPr lang="en-US" altLang="zh-CN" sz="2100" dirty="0">
              <a:solidFill>
                <a:schemeClr val="tx1"/>
              </a:solidFill>
            </a:endParaRPr>
          </a:p>
          <a:p>
            <a:pPr algn="r">
              <a:defRPr/>
            </a:pPr>
            <a:r>
              <a:rPr lang="zh-CN" altLang="en-US" sz="2100" dirty="0">
                <a:solidFill>
                  <a:schemeClr val="tx1"/>
                </a:solidFill>
              </a:rPr>
              <a:t>电话：</a:t>
            </a:r>
            <a:r>
              <a:rPr lang="en-US" altLang="zh-CN" sz="2100" dirty="0">
                <a:solidFill>
                  <a:schemeClr val="tx1"/>
                </a:solidFill>
              </a:rPr>
              <a:t>13824275621</a:t>
            </a:r>
            <a:r>
              <a:rPr lang="zh-CN" altLang="en-US" sz="2100" dirty="0">
                <a:solidFill>
                  <a:schemeClr val="tx1"/>
                </a:solidFill>
              </a:rPr>
              <a:t>（</a:t>
            </a:r>
            <a:r>
              <a:rPr lang="en-US" altLang="zh-CN" sz="2100" dirty="0">
                <a:solidFill>
                  <a:schemeClr val="tx1"/>
                </a:solidFill>
              </a:rPr>
              <a:t>675621</a:t>
            </a:r>
            <a:r>
              <a:rPr lang="zh-CN" altLang="en-US" sz="2100" dirty="0">
                <a:solidFill>
                  <a:schemeClr val="tx1"/>
                </a:solidFill>
              </a:rPr>
              <a:t>）</a:t>
            </a:r>
            <a:endParaRPr lang="en-US" altLang="zh-CN" sz="2100" dirty="0">
              <a:solidFill>
                <a:schemeClr val="tx1"/>
              </a:solidFill>
            </a:endParaRPr>
          </a:p>
          <a:p>
            <a:pPr algn="r">
              <a:defRPr/>
            </a:pPr>
            <a:r>
              <a:rPr lang="zh-CN" altLang="en-US" sz="2100" dirty="0">
                <a:solidFill>
                  <a:schemeClr val="tx1"/>
                </a:solidFill>
              </a:rPr>
              <a:t>邮箱：</a:t>
            </a:r>
            <a:r>
              <a:rPr lang="en-US" altLang="zh-CN" sz="2100" dirty="0">
                <a:solidFill>
                  <a:schemeClr val="tx1"/>
                </a:solidFill>
              </a:rPr>
              <a:t>23582105@qq.com</a:t>
            </a:r>
          </a:p>
          <a:p>
            <a:pPr algn="r">
              <a:defRPr/>
            </a:pPr>
            <a:r>
              <a:rPr lang="zh-CN" altLang="en-US" sz="2100" dirty="0">
                <a:solidFill>
                  <a:schemeClr val="tx1"/>
                </a:solidFill>
              </a:rPr>
              <a:t>微信：</a:t>
            </a:r>
            <a:r>
              <a:rPr lang="en-US" altLang="zh-CN" sz="2100" dirty="0" err="1">
                <a:solidFill>
                  <a:schemeClr val="tx1"/>
                </a:solidFill>
              </a:rPr>
              <a:t>jxhzlaohei</a:t>
            </a:r>
            <a:endParaRPr lang="en-US" altLang="zh-CN" sz="2100" dirty="0">
              <a:solidFill>
                <a:schemeClr val="tx1"/>
              </a:solidFill>
            </a:endParaRPr>
          </a:p>
          <a:p>
            <a:pPr algn="r"/>
            <a:endParaRPr kumimoji="1" lang="zh-CN" altLang="en-US" sz="2100" dirty="0">
              <a:solidFill>
                <a:schemeClr val="tx1"/>
              </a:solidFill>
            </a:endParaRPr>
          </a:p>
        </p:txBody>
      </p:sp>
    </p:spTree>
    <p:extLst>
      <p:ext uri="{BB962C8B-B14F-4D97-AF65-F5344CB8AC3E}">
        <p14:creationId xmlns:p14="http://schemas.microsoft.com/office/powerpoint/2010/main" val="9357407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10</a:t>
            </a:fld>
            <a:endParaRPr kumimoji="1" lang="zh-CN" altLang="en-US"/>
          </a:p>
        </p:txBody>
      </p:sp>
      <p:sp>
        <p:nvSpPr>
          <p:cNvPr id="8" name="文本框 7"/>
          <p:cNvSpPr txBox="1"/>
          <p:nvPr>
            <p:custDataLst>
              <p:tags r:id="rId2"/>
            </p:custDataLst>
          </p:nvPr>
        </p:nvSpPr>
        <p:spPr>
          <a:xfrm>
            <a:off x="914400" y="1135364"/>
            <a:ext cx="7315200" cy="2143125"/>
          </a:xfrm>
          <a:prstGeom prst="rect">
            <a:avLst/>
          </a:prstGeom>
          <a:noFill/>
        </p:spPr>
        <p:txBody>
          <a:bodyPr vert="horz" wrap="square"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RIP</a:t>
            </a:r>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允许的最大跳数是</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RIP</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默认更新时间是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秒，</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RIP</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使用的运输层协议是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，端口是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RIP</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两种消息类型是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6]</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圆角矩形 8"/>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p:cNvSpPr/>
          <p:nvPr>
            <p:custDataLst>
              <p:tags r:id="rId4"/>
            </p:custDataLst>
          </p:nvPr>
        </p:nvSpPr>
        <p:spPr>
          <a:xfrm>
            <a:off x="0" y="5849303"/>
            <a:ext cx="9144000" cy="365760"/>
          </a:xfrm>
          <a:prstGeom prst="rect">
            <a:avLst/>
          </a:prstGeom>
          <a:solidFill>
            <a:srgbClr val="FBFAEF"/>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4" name="组合 13"/>
          <p:cNvGrpSpPr/>
          <p:nvPr>
            <p:custDataLst>
              <p:tags r:id="rId5"/>
            </p:custDataLst>
          </p:nvPr>
        </p:nvGrpSpPr>
        <p:grpSpPr>
          <a:xfrm>
            <a:off x="0" y="0"/>
            <a:ext cx="9144000" cy="635000"/>
            <a:chOff x="0" y="0"/>
            <a:chExt cx="9144000" cy="635000"/>
          </a:xfrm>
        </p:grpSpPr>
        <p:sp>
          <p:nvSpPr>
            <p:cNvPr id="10" name="TitleBackground"/>
            <p:cNvSpPr/>
            <p:nvPr>
              <p:custDataLst>
                <p:tags r:id="rId7"/>
              </p:custDataLst>
            </p:nvPr>
          </p:nvSpPr>
          <p:spPr>
            <a:xfrm>
              <a:off x="0" y="0"/>
              <a:ext cx="9144000" cy="635000"/>
            </a:xfrm>
            <a:prstGeom prst="rect">
              <a:avLst/>
            </a:prstGeom>
            <a:solidFill>
              <a:srgbClr val="F6F7F8"/>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ColorBlock"/>
            <p:cNvSpPr/>
            <p:nvPr>
              <p:custDataLst>
                <p:tags r:id="rId8"/>
              </p:custDataLst>
            </p:nvPr>
          </p:nvSpPr>
          <p:spPr>
            <a:xfrm>
              <a:off x="0" y="0"/>
              <a:ext cx="190500" cy="635000"/>
            </a:xfrm>
            <a:prstGeom prst="rect">
              <a:avLst/>
            </a:prstGeom>
            <a:solidFill>
              <a:srgbClr val="639EF4"/>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6</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15460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31940"/>
            <a:ext cx="7772400" cy="804685"/>
          </a:xfrm>
        </p:spPr>
        <p:txBody>
          <a:bodyPr/>
          <a:lstStyle/>
          <a:p>
            <a:r>
              <a:rPr kumimoji="1" lang="zh-CN" altLang="en-US" dirty="0" smtClean="0"/>
              <a:t>距离向量算法</a:t>
            </a:r>
            <a:endParaRPr kumimoji="1" lang="zh-CN" altLang="en-US" dirty="0"/>
          </a:p>
        </p:txBody>
      </p:sp>
      <p:sp>
        <p:nvSpPr>
          <p:cNvPr id="4" name="矩形 3"/>
          <p:cNvSpPr/>
          <p:nvPr/>
        </p:nvSpPr>
        <p:spPr>
          <a:xfrm>
            <a:off x="555624" y="1018470"/>
            <a:ext cx="8270875" cy="5170645"/>
          </a:xfrm>
          <a:prstGeom prst="rect">
            <a:avLst/>
          </a:prstGeom>
        </p:spPr>
        <p:txBody>
          <a:bodyPr wrap="square">
            <a:spAutoFit/>
          </a:bodyPr>
          <a:lstStyle/>
          <a:p>
            <a:r>
              <a:rPr lang="zh-CN" altLang="en-US" sz="2200" dirty="0"/>
              <a:t>收到相邻路由器（其地址为 </a:t>
            </a:r>
            <a:r>
              <a:rPr lang="en-US" altLang="zh-CN" sz="2200" dirty="0"/>
              <a:t>X</a:t>
            </a:r>
            <a:r>
              <a:rPr lang="zh-CN" altLang="en-US" sz="2200" dirty="0"/>
              <a:t>）的一个 </a:t>
            </a:r>
            <a:r>
              <a:rPr lang="en-US" altLang="zh-CN" sz="2200" dirty="0"/>
              <a:t>RIP </a:t>
            </a:r>
            <a:r>
              <a:rPr lang="zh-CN" altLang="en-US" sz="2200" dirty="0"/>
              <a:t>报文：</a:t>
            </a:r>
          </a:p>
          <a:p>
            <a:r>
              <a:rPr lang="en-US" altLang="zh-CN" sz="2200" dirty="0"/>
              <a:t>(1) </a:t>
            </a:r>
            <a:r>
              <a:rPr lang="zh-CN" altLang="en-US" sz="2200" dirty="0"/>
              <a:t>先修改此 </a:t>
            </a:r>
            <a:r>
              <a:rPr lang="en-US" altLang="zh-CN" sz="2200" dirty="0"/>
              <a:t>RIP </a:t>
            </a:r>
            <a:r>
              <a:rPr lang="zh-CN" altLang="en-US" sz="2200" dirty="0"/>
              <a:t>报文中的所有项目：把“下一跳”字段中的地址都改为 </a:t>
            </a:r>
            <a:r>
              <a:rPr lang="en-US" altLang="zh-CN" sz="2200" dirty="0"/>
              <a:t>X</a:t>
            </a:r>
            <a:r>
              <a:rPr lang="zh-CN" altLang="en-US" sz="2200" dirty="0"/>
              <a:t>，并把所有的“距离”字段的值加 </a:t>
            </a:r>
            <a:r>
              <a:rPr lang="en-US" altLang="zh-CN" sz="2200" dirty="0"/>
              <a:t>1</a:t>
            </a:r>
            <a:r>
              <a:rPr lang="zh-CN" altLang="en-US" sz="2200" dirty="0"/>
              <a:t>。</a:t>
            </a:r>
          </a:p>
          <a:p>
            <a:r>
              <a:rPr lang="en-US" altLang="zh-CN" sz="2200" dirty="0"/>
              <a:t>(2) </a:t>
            </a:r>
            <a:r>
              <a:rPr lang="zh-CN" altLang="en-US" sz="2200" dirty="0"/>
              <a:t>对修改后的 </a:t>
            </a:r>
            <a:r>
              <a:rPr lang="en-US" altLang="zh-CN" sz="2200" dirty="0"/>
              <a:t>RIP </a:t>
            </a:r>
            <a:r>
              <a:rPr lang="zh-CN" altLang="en-US" sz="2200" dirty="0"/>
              <a:t>报文中的每一个项目，重复以下步骤：</a:t>
            </a:r>
          </a:p>
          <a:p>
            <a:r>
              <a:rPr lang="zh-CN" altLang="en-US" sz="2200" dirty="0"/>
              <a:t>若项目中的目的网络不在路由表中，则把该项目加到路由表中。</a:t>
            </a:r>
          </a:p>
          <a:p>
            <a:r>
              <a:rPr lang="zh-CN" altLang="en-US" sz="2200" dirty="0"/>
              <a:t>    否则</a:t>
            </a:r>
          </a:p>
          <a:p>
            <a:r>
              <a:rPr lang="zh-CN" altLang="en-US" sz="2200" dirty="0"/>
              <a:t>       若下一跳字段给出的路由器地址是同样的，则把收到的项	目	替换原路由表中的项目。</a:t>
            </a:r>
          </a:p>
          <a:p>
            <a:r>
              <a:rPr lang="zh-CN" altLang="en-US" sz="2200" dirty="0"/>
              <a:t>       否则 </a:t>
            </a:r>
          </a:p>
          <a:p>
            <a:r>
              <a:rPr lang="zh-CN" altLang="en-US" sz="2200" dirty="0"/>
              <a:t>           若收到项目中的距离小于路由表中的距离，则进行更新，</a:t>
            </a:r>
          </a:p>
          <a:p>
            <a:r>
              <a:rPr lang="zh-CN" altLang="en-US" sz="2200" dirty="0"/>
              <a:t>	否则，什么也不做。</a:t>
            </a:r>
          </a:p>
          <a:p>
            <a:r>
              <a:rPr lang="en-US" altLang="zh-CN" sz="2200" dirty="0"/>
              <a:t>(3) </a:t>
            </a:r>
            <a:r>
              <a:rPr lang="zh-CN" altLang="en-US" sz="2200" dirty="0"/>
              <a:t>若 </a:t>
            </a:r>
            <a:r>
              <a:rPr lang="en-US" altLang="zh-CN" sz="2200" dirty="0"/>
              <a:t>3 </a:t>
            </a:r>
            <a:r>
              <a:rPr lang="zh-CN" altLang="en-US" sz="2200" dirty="0"/>
              <a:t>分钟还没有收到相邻路由器的更新路由表，则把此相邻路由器记为不可达路由器，即将距离置为</a:t>
            </a:r>
            <a:r>
              <a:rPr lang="en-US" altLang="zh-CN" sz="2200" dirty="0"/>
              <a:t>16</a:t>
            </a:r>
            <a:r>
              <a:rPr lang="zh-CN" altLang="en-US" sz="2200" dirty="0"/>
              <a:t>（距离为</a:t>
            </a:r>
            <a:r>
              <a:rPr lang="en-US" altLang="zh-CN" sz="2200" dirty="0"/>
              <a:t>16</a:t>
            </a:r>
            <a:r>
              <a:rPr lang="zh-CN" altLang="en-US" sz="2200" dirty="0"/>
              <a:t>表示不可达）。</a:t>
            </a:r>
          </a:p>
          <a:p>
            <a:r>
              <a:rPr lang="en-US" altLang="zh-CN" sz="2200" dirty="0"/>
              <a:t>(4) </a:t>
            </a:r>
            <a:r>
              <a:rPr lang="zh-CN" altLang="en-US" sz="2200" dirty="0"/>
              <a:t>返回。</a:t>
            </a:r>
          </a:p>
        </p:txBody>
      </p:sp>
      <p:sp>
        <p:nvSpPr>
          <p:cNvPr id="3" name="日期占位符 2"/>
          <p:cNvSpPr>
            <a:spLocks noGrp="1"/>
          </p:cNvSpPr>
          <p:nvPr>
            <p:ph type="dt" sz="half" idx="10"/>
          </p:nvPr>
        </p:nvSpPr>
        <p:spPr/>
        <p:txBody>
          <a:bodyPr/>
          <a:lstStyle/>
          <a:p>
            <a:fld id="{B2DB5891-0F12-4945-A115-0BE47C3B31E9}"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11</a:t>
            </a:fld>
            <a:endParaRPr kumimoji="1" lang="zh-CN" altLang="en-US"/>
          </a:p>
        </p:txBody>
      </p:sp>
    </p:spTree>
    <p:extLst>
      <p:ext uri="{BB962C8B-B14F-4D97-AF65-F5344CB8AC3E}">
        <p14:creationId xmlns:p14="http://schemas.microsoft.com/office/powerpoint/2010/main" val="3942414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12</a:t>
            </a:fld>
            <a:endParaRPr kumimoji="1" lang="zh-CN" altLang="en-US"/>
          </a:p>
        </p:txBody>
      </p:sp>
      <p:sp>
        <p:nvSpPr>
          <p:cNvPr id="8" name="文本框 7"/>
          <p:cNvSpPr txBox="1"/>
          <p:nvPr>
            <p:custDataLst>
              <p:tags r:id="rId2"/>
            </p:custDataLst>
          </p:nvPr>
        </p:nvSpPr>
        <p:spPr>
          <a:xfrm>
            <a:off x="731520" y="921259"/>
            <a:ext cx="7315200" cy="317456"/>
          </a:xfrm>
          <a:prstGeom prst="rect">
            <a:avLst/>
          </a:prstGeom>
          <a:noFill/>
        </p:spPr>
        <p:txBody>
          <a:bodyPr vert="horz" wrap="square" rtlCol="0" anchor="ctr" anchorCtr="0">
            <a:noAutofit/>
          </a:bodyPr>
          <a:lstStyle/>
          <a:p>
            <a:r>
              <a:rPr lang="zh-CN" altLang="en-US" sz="1200" dirty="0" smtClean="0"/>
              <a:t>假定</a:t>
            </a:r>
            <a:r>
              <a:rPr lang="zh-CN" altLang="en-US" sz="1200" dirty="0"/>
              <a:t>网络中</a:t>
            </a:r>
            <a:r>
              <a:rPr lang="zh-CN" altLang="en-US" sz="1200" dirty="0">
                <a:solidFill>
                  <a:srgbClr val="4D4D4D"/>
                </a:solidFill>
                <a:latin typeface="Arial" panose="020B0604020202020204" pitchFamily="34" charset="0"/>
                <a:ea typeface="-apple-system"/>
              </a:rPr>
              <a:t>路由器</a:t>
            </a:r>
            <a:r>
              <a:rPr lang="en-US" altLang="zh-CN" sz="1200" dirty="0"/>
              <a:t>B</a:t>
            </a:r>
            <a:r>
              <a:rPr lang="zh-CN" altLang="en-US" sz="1200" dirty="0"/>
              <a:t>的路由表有以下</a:t>
            </a:r>
            <a:r>
              <a:rPr lang="zh-CN" altLang="en-US" sz="1200" dirty="0" smtClean="0"/>
              <a:t>项目：</a:t>
            </a:r>
            <a:endParaRPr lang="en-US" altLang="zh-CN" sz="1200" dirty="0" smtClean="0"/>
          </a:p>
        </p:txBody>
      </p:sp>
      <p:sp>
        <p:nvSpPr>
          <p:cNvPr id="9" name="圆角矩形 8"/>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p:cNvSpPr/>
          <p:nvPr>
            <p:custDataLst>
              <p:tags r:id="rId4"/>
            </p:custDataLst>
          </p:nvPr>
        </p:nvSpPr>
        <p:spPr>
          <a:xfrm>
            <a:off x="0" y="5849303"/>
            <a:ext cx="9144000" cy="365760"/>
          </a:xfrm>
          <a:prstGeom prst="rect">
            <a:avLst/>
          </a:prstGeom>
          <a:solidFill>
            <a:srgbClr val="FBFAEF"/>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aphicFrame>
        <p:nvGraphicFramePr>
          <p:cNvPr id="20" name="表格 19"/>
          <p:cNvGraphicFramePr>
            <a:graphicFrameLocks noGrp="1"/>
          </p:cNvGraphicFramePr>
          <p:nvPr>
            <p:extLst>
              <p:ext uri="{D42A27DB-BD31-4B8C-83A1-F6EECF244321}">
                <p14:modId xmlns:p14="http://schemas.microsoft.com/office/powerpoint/2010/main" val="3989963882"/>
              </p:ext>
            </p:extLst>
          </p:nvPr>
        </p:nvGraphicFramePr>
        <p:xfrm>
          <a:off x="693303" y="1340751"/>
          <a:ext cx="7886700" cy="1884312"/>
        </p:xfrm>
        <a:graphic>
          <a:graphicData uri="http://schemas.openxmlformats.org/drawingml/2006/table">
            <a:tbl>
              <a:tblPr/>
              <a:tblGrid>
                <a:gridCol w="2628900">
                  <a:extLst>
                    <a:ext uri="{9D8B030D-6E8A-4147-A177-3AD203B41FA5}">
                      <a16:colId xmlns="" xmlns:a16="http://schemas.microsoft.com/office/drawing/2014/main" val="20000"/>
                    </a:ext>
                  </a:extLst>
                </a:gridCol>
                <a:gridCol w="2628900">
                  <a:extLst>
                    <a:ext uri="{9D8B030D-6E8A-4147-A177-3AD203B41FA5}">
                      <a16:colId xmlns="" xmlns:a16="http://schemas.microsoft.com/office/drawing/2014/main" val="20001"/>
                    </a:ext>
                  </a:extLst>
                </a:gridCol>
                <a:gridCol w="2628900">
                  <a:extLst>
                    <a:ext uri="{9D8B030D-6E8A-4147-A177-3AD203B41FA5}">
                      <a16:colId xmlns="" xmlns:a16="http://schemas.microsoft.com/office/drawing/2014/main" val="20002"/>
                    </a:ext>
                  </a:extLst>
                </a:gridCol>
              </a:tblGrid>
              <a:tr h="308254">
                <a:tc>
                  <a:txBody>
                    <a:bodyPr/>
                    <a:lstStyle/>
                    <a:p>
                      <a:pPr algn="l"/>
                      <a:r>
                        <a:rPr lang="zh-CN" altLang="en-US" sz="1200" b="0" dirty="0">
                          <a:solidFill>
                            <a:srgbClr val="4F4F4F"/>
                          </a:solidFill>
                          <a:effectLst/>
                        </a:rPr>
                        <a:t>目的网络</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rgbClr val="4F4F4F"/>
                          </a:solidFill>
                          <a:effectLst/>
                        </a:rPr>
                        <a:t>距离</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rgbClr val="4F4F4F"/>
                          </a:solidFill>
                          <a:effectLst/>
                        </a:rPr>
                        <a:t>下一跳路由</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308254">
                <a:tc>
                  <a:txBody>
                    <a:bodyPr/>
                    <a:lstStyle/>
                    <a:p>
                      <a:pPr algn="l"/>
                      <a:r>
                        <a:rPr lang="en-US" sz="1200" b="0">
                          <a:solidFill>
                            <a:srgbClr val="4F4F4F"/>
                          </a:solidFill>
                          <a:effectLst/>
                        </a:rPr>
                        <a:t>N1</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dirty="0">
                          <a:solidFill>
                            <a:srgbClr val="4F4F4F"/>
                          </a:solidFill>
                          <a:effectLst/>
                        </a:rPr>
                        <a:t>7</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rgbClr val="4F4F4F"/>
                          </a:solidFill>
                          <a:effectLst/>
                        </a:rPr>
                        <a:t>A</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 xmlns:a16="http://schemas.microsoft.com/office/drawing/2014/main" val="10001"/>
                  </a:ext>
                </a:extLst>
              </a:tr>
              <a:tr h="308254">
                <a:tc>
                  <a:txBody>
                    <a:bodyPr/>
                    <a:lstStyle/>
                    <a:p>
                      <a:pPr algn="l"/>
                      <a:r>
                        <a:rPr lang="en-US" sz="1200" b="0">
                          <a:solidFill>
                            <a:srgbClr val="4F4F4F"/>
                          </a:solidFill>
                          <a:effectLst/>
                        </a:rPr>
                        <a:t>N2</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2</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rgbClr val="4F4F4F"/>
                          </a:solidFill>
                          <a:effectLst/>
                        </a:rPr>
                        <a:t>C</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308254">
                <a:tc>
                  <a:txBody>
                    <a:bodyPr/>
                    <a:lstStyle/>
                    <a:p>
                      <a:pPr algn="l"/>
                      <a:r>
                        <a:rPr lang="en-US" sz="1200" b="0">
                          <a:solidFill>
                            <a:srgbClr val="4F4F4F"/>
                          </a:solidFill>
                          <a:effectLst/>
                        </a:rPr>
                        <a:t>N6</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8</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sz="1200" b="0">
                          <a:solidFill>
                            <a:srgbClr val="4F4F4F"/>
                          </a:solidFill>
                          <a:effectLst/>
                        </a:rPr>
                        <a:t>F</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 xmlns:a16="http://schemas.microsoft.com/office/drawing/2014/main" val="10003"/>
                  </a:ext>
                </a:extLst>
              </a:tr>
              <a:tr h="308254">
                <a:tc>
                  <a:txBody>
                    <a:bodyPr/>
                    <a:lstStyle/>
                    <a:p>
                      <a:pPr algn="l"/>
                      <a:r>
                        <a:rPr lang="en-US" sz="1200" b="0">
                          <a:solidFill>
                            <a:srgbClr val="4F4F4F"/>
                          </a:solidFill>
                          <a:effectLst/>
                        </a:rPr>
                        <a:t>N8</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4</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sz="1200" b="0">
                          <a:solidFill>
                            <a:srgbClr val="4F4F4F"/>
                          </a:solidFill>
                          <a:effectLst/>
                        </a:rPr>
                        <a:t>E</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308254">
                <a:tc>
                  <a:txBody>
                    <a:bodyPr/>
                    <a:lstStyle/>
                    <a:p>
                      <a:pPr algn="l"/>
                      <a:r>
                        <a:rPr lang="en-US" sz="1200" b="0">
                          <a:solidFill>
                            <a:srgbClr val="4F4F4F"/>
                          </a:solidFill>
                          <a:effectLst/>
                        </a:rPr>
                        <a:t>N9</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sz="1200" b="0" dirty="0">
                          <a:solidFill>
                            <a:srgbClr val="4F4F4F"/>
                          </a:solidFill>
                          <a:effectLst/>
                        </a:rPr>
                        <a:t>F</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 xmlns:a16="http://schemas.microsoft.com/office/drawing/2014/main" val="10005"/>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153748942"/>
              </p:ext>
            </p:extLst>
          </p:nvPr>
        </p:nvGraphicFramePr>
        <p:xfrm>
          <a:off x="628650" y="3693217"/>
          <a:ext cx="7886700" cy="1884312"/>
        </p:xfrm>
        <a:graphic>
          <a:graphicData uri="http://schemas.openxmlformats.org/drawingml/2006/table">
            <a:tbl>
              <a:tblPr/>
              <a:tblGrid>
                <a:gridCol w="3943350">
                  <a:extLst>
                    <a:ext uri="{9D8B030D-6E8A-4147-A177-3AD203B41FA5}">
                      <a16:colId xmlns="" xmlns:a16="http://schemas.microsoft.com/office/drawing/2014/main" val="20000"/>
                    </a:ext>
                  </a:extLst>
                </a:gridCol>
                <a:gridCol w="3943350">
                  <a:extLst>
                    <a:ext uri="{9D8B030D-6E8A-4147-A177-3AD203B41FA5}">
                      <a16:colId xmlns="" xmlns:a16="http://schemas.microsoft.com/office/drawing/2014/main" val="20001"/>
                    </a:ext>
                  </a:extLst>
                </a:gridCol>
              </a:tblGrid>
              <a:tr h="308254">
                <a:tc>
                  <a:txBody>
                    <a:bodyPr/>
                    <a:lstStyle/>
                    <a:p>
                      <a:pPr algn="l"/>
                      <a:r>
                        <a:rPr lang="zh-CN" altLang="en-US" sz="1200" b="0" dirty="0">
                          <a:solidFill>
                            <a:srgbClr val="4F4F4F"/>
                          </a:solidFill>
                          <a:effectLst/>
                        </a:rPr>
                        <a:t>目的网络</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200" b="0">
                          <a:solidFill>
                            <a:srgbClr val="4F4F4F"/>
                          </a:solidFill>
                          <a:effectLst/>
                        </a:rPr>
                        <a:t>距离</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308254">
                <a:tc>
                  <a:txBody>
                    <a:bodyPr/>
                    <a:lstStyle/>
                    <a:p>
                      <a:pPr algn="l"/>
                      <a:r>
                        <a:rPr lang="en-US" sz="1200" b="0">
                          <a:solidFill>
                            <a:srgbClr val="4F4F4F"/>
                          </a:solidFill>
                          <a:effectLst/>
                        </a:rPr>
                        <a:t>N2</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 xmlns:a16="http://schemas.microsoft.com/office/drawing/2014/main" val="10001"/>
                  </a:ext>
                </a:extLst>
              </a:tr>
              <a:tr h="308254">
                <a:tc>
                  <a:txBody>
                    <a:bodyPr/>
                    <a:lstStyle/>
                    <a:p>
                      <a:pPr algn="l"/>
                      <a:r>
                        <a:rPr lang="en-US" sz="1200" b="0">
                          <a:solidFill>
                            <a:srgbClr val="4F4F4F"/>
                          </a:solidFill>
                          <a:effectLst/>
                        </a:rPr>
                        <a:t>N3</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8</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308254">
                <a:tc>
                  <a:txBody>
                    <a:bodyPr/>
                    <a:lstStyle/>
                    <a:p>
                      <a:pPr algn="l"/>
                      <a:r>
                        <a:rPr lang="en-US" sz="1200" b="0">
                          <a:solidFill>
                            <a:srgbClr val="4F4F4F"/>
                          </a:solidFill>
                          <a:effectLst/>
                        </a:rPr>
                        <a:t>N6</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a:solidFill>
                            <a:srgbClr val="4F4F4F"/>
                          </a:solidFill>
                          <a:effectLst/>
                        </a:rPr>
                        <a:t>4</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 xmlns:a16="http://schemas.microsoft.com/office/drawing/2014/main" val="10003"/>
                  </a:ext>
                </a:extLst>
              </a:tr>
              <a:tr h="308254">
                <a:tc>
                  <a:txBody>
                    <a:bodyPr/>
                    <a:lstStyle/>
                    <a:p>
                      <a:pPr algn="l"/>
                      <a:r>
                        <a:rPr lang="en-US" sz="1200" b="0">
                          <a:solidFill>
                            <a:srgbClr val="4F4F4F"/>
                          </a:solidFill>
                          <a:effectLst/>
                        </a:rPr>
                        <a:t>N8</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sz="1200" b="0">
                          <a:solidFill>
                            <a:srgbClr val="4F4F4F"/>
                          </a:solidFill>
                          <a:effectLst/>
                        </a:rPr>
                        <a:t>3</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308254">
                <a:tc>
                  <a:txBody>
                    <a:bodyPr/>
                    <a:lstStyle/>
                    <a:p>
                      <a:pPr algn="l"/>
                      <a:r>
                        <a:rPr lang="en-US" sz="1200" b="0">
                          <a:solidFill>
                            <a:srgbClr val="4F4F4F"/>
                          </a:solidFill>
                          <a:effectLst/>
                        </a:rPr>
                        <a:t>N9</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sz="1200" b="0" dirty="0">
                          <a:solidFill>
                            <a:srgbClr val="4F4F4F"/>
                          </a:solidFill>
                          <a:effectLst/>
                        </a:rPr>
                        <a:t>5</a:t>
                      </a:r>
                    </a:p>
                  </a:txBody>
                  <a:tcPr marL="65586" marR="65586" marT="65586" marB="6558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 xmlns:a16="http://schemas.microsoft.com/office/drawing/2014/main" val="10005"/>
                  </a:ext>
                </a:extLst>
              </a:tr>
            </a:tbl>
          </a:graphicData>
        </a:graphic>
      </p:graphicFrame>
      <p:sp>
        <p:nvSpPr>
          <p:cNvPr id="22" name="Rectangle 2"/>
          <p:cNvSpPr>
            <a:spLocks noChangeArrowheads="1"/>
          </p:cNvSpPr>
          <p:nvPr/>
        </p:nvSpPr>
        <p:spPr bwMode="auto">
          <a:xfrm>
            <a:off x="575024" y="3314999"/>
            <a:ext cx="4860626"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dirty="0" smtClean="0">
                <a:ln>
                  <a:noFill/>
                </a:ln>
                <a:solidFill>
                  <a:srgbClr val="4D4D4D"/>
                </a:solidFill>
                <a:effectLst/>
                <a:latin typeface="Arial" panose="020B0604020202020204" pitchFamily="34" charset="0"/>
                <a:ea typeface="-apple-system"/>
              </a:rPr>
              <a:t>现在B收到C发过来的路由信息</a:t>
            </a:r>
            <a:r>
              <a:rPr kumimoji="0" lang="zh-CN" altLang="en-US" sz="1300" b="0" i="0" u="none" strike="noStrike" cap="none" normalizeH="0" baseline="0" dirty="0" smtClean="0">
                <a:ln>
                  <a:noFill/>
                </a:ln>
                <a:solidFill>
                  <a:srgbClr val="4D4D4D"/>
                </a:solidFill>
                <a:effectLst/>
                <a:latin typeface="Arial" panose="020B0604020202020204" pitchFamily="34" charset="0"/>
                <a:ea typeface="-apple-system"/>
              </a:rPr>
              <a:t>，</a:t>
            </a:r>
            <a:r>
              <a:rPr kumimoji="0" lang="zh-CN" altLang="en-US" sz="1300" b="1" i="0" u="none" strike="noStrike" cap="none" normalizeH="0" baseline="0" dirty="0" smtClean="0">
                <a:ln>
                  <a:noFill/>
                </a:ln>
                <a:solidFill>
                  <a:srgbClr val="FF0000"/>
                </a:solidFill>
                <a:effectLst/>
                <a:latin typeface="Arial" panose="020B0604020202020204" pitchFamily="34" charset="0"/>
                <a:ea typeface="-apple-system"/>
              </a:rPr>
              <a:t>请绘制路由器</a:t>
            </a:r>
            <a:r>
              <a:rPr kumimoji="0" lang="en-US" altLang="zh-CN" sz="1300" b="1" i="0" u="none" strike="noStrike" cap="none" normalizeH="0" baseline="0" dirty="0" smtClean="0">
                <a:ln>
                  <a:noFill/>
                </a:ln>
                <a:solidFill>
                  <a:srgbClr val="FF0000"/>
                </a:solidFill>
                <a:effectLst/>
                <a:latin typeface="Arial" panose="020B0604020202020204" pitchFamily="34" charset="0"/>
                <a:ea typeface="-apple-system"/>
              </a:rPr>
              <a:t>B</a:t>
            </a:r>
            <a:r>
              <a:rPr kumimoji="0" lang="zh-CN" altLang="en-US" sz="1300" b="1" i="0" u="none" strike="noStrike" cap="none" normalizeH="0" baseline="0" dirty="0" smtClean="0">
                <a:ln>
                  <a:noFill/>
                </a:ln>
                <a:solidFill>
                  <a:srgbClr val="FF0000"/>
                </a:solidFill>
                <a:effectLst/>
                <a:latin typeface="Arial" panose="020B0604020202020204" pitchFamily="34" charset="0"/>
                <a:ea typeface="-apple-system"/>
              </a:rPr>
              <a:t>的最新路由表。</a:t>
            </a:r>
            <a:endParaRPr kumimoji="0" lang="zh-CN" altLang="zh-CN" sz="600" b="1" i="0" u="none" strike="noStrike" cap="none" normalizeH="0" baseline="0" dirty="0" smtClean="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grpSp>
        <p:nvGrpSpPr>
          <p:cNvPr id="14" name="组合 13"/>
          <p:cNvGrpSpPr/>
          <p:nvPr>
            <p:custDataLst>
              <p:tags r:id="rId5"/>
            </p:custDataLst>
          </p:nvPr>
        </p:nvGrpSpPr>
        <p:grpSpPr>
          <a:xfrm>
            <a:off x="0" y="0"/>
            <a:ext cx="9144000" cy="635000"/>
            <a:chOff x="0" y="0"/>
            <a:chExt cx="9144000" cy="635000"/>
          </a:xfrm>
        </p:grpSpPr>
        <p:sp>
          <p:nvSpPr>
            <p:cNvPr id="10" name="TitleBackground"/>
            <p:cNvSpPr/>
            <p:nvPr>
              <p:custDataLst>
                <p:tags r:id="rId7"/>
              </p:custDataLst>
            </p:nvPr>
          </p:nvSpPr>
          <p:spPr>
            <a:xfrm>
              <a:off x="0" y="0"/>
              <a:ext cx="9144000" cy="635000"/>
            </a:xfrm>
            <a:prstGeom prst="rect">
              <a:avLst/>
            </a:prstGeom>
            <a:solidFill>
              <a:srgbClr val="F6F7F8"/>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ColorBlock"/>
            <p:cNvSpPr/>
            <p:nvPr>
              <p:custDataLst>
                <p:tags r:id="rId8"/>
              </p:custDataLst>
            </p:nvPr>
          </p:nvSpPr>
          <p:spPr>
            <a:xfrm>
              <a:off x="0" y="0"/>
              <a:ext cx="190500" cy="635000"/>
            </a:xfrm>
            <a:prstGeom prst="rect">
              <a:avLst/>
            </a:prstGeom>
            <a:solidFill>
              <a:srgbClr val="639EF4"/>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955709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0"/>
            <a:ext cx="7772400" cy="927967"/>
          </a:xfrm>
        </p:spPr>
        <p:txBody>
          <a:bodyPr/>
          <a:lstStyle/>
          <a:p>
            <a:r>
              <a:rPr kumimoji="1" lang="en-US" altLang="zh-CN" dirty="0" smtClean="0"/>
              <a:t>RIP</a:t>
            </a:r>
            <a:r>
              <a:rPr kumimoji="1" lang="zh-CN" altLang="en-US" dirty="0" smtClean="0"/>
              <a:t>路由表的更新机制</a:t>
            </a:r>
            <a:endParaRPr kumimoji="1" lang="zh-CN" altLang="en-US" dirty="0"/>
          </a:p>
        </p:txBody>
      </p:sp>
      <p:pic>
        <p:nvPicPr>
          <p:cNvPr id="5" name="图片 4" descr="屏幕快照 2019-05-10 下午6.23.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6" y="719780"/>
            <a:ext cx="9144000" cy="5930033"/>
          </a:xfrm>
          <a:prstGeom prst="rect">
            <a:avLst/>
          </a:prstGeom>
        </p:spPr>
      </p:pic>
      <p:sp>
        <p:nvSpPr>
          <p:cNvPr id="3" name="日期占位符 2"/>
          <p:cNvSpPr>
            <a:spLocks noGrp="1"/>
          </p:cNvSpPr>
          <p:nvPr>
            <p:ph type="dt" sz="half" idx="10"/>
          </p:nvPr>
        </p:nvSpPr>
        <p:spPr>
          <a:xfrm>
            <a:off x="189016" y="6492875"/>
            <a:ext cx="2057400" cy="365125"/>
          </a:xfrm>
        </p:spPr>
        <p:txBody>
          <a:bodyPr/>
          <a:lstStyle/>
          <a:p>
            <a:fld id="{58A406FE-43D4-433D-889C-BE853B0711C6}" type="datetime5">
              <a:rPr kumimoji="1" lang="zh-CN" altLang="en-US" smtClean="0"/>
              <a:t>2020/11/5</a:t>
            </a:fld>
            <a:endParaRPr kumimoji="1" lang="zh-CN" altLang="en-US" dirty="0"/>
          </a:p>
        </p:txBody>
      </p:sp>
      <p:sp>
        <p:nvSpPr>
          <p:cNvPr id="4" name="页脚占位符 3"/>
          <p:cNvSpPr>
            <a:spLocks noGrp="1"/>
          </p:cNvSpPr>
          <p:nvPr>
            <p:ph type="ftr" sz="quarter" idx="11"/>
          </p:nvPr>
        </p:nvSpPr>
        <p:spPr>
          <a:xfrm>
            <a:off x="3028950" y="6526351"/>
            <a:ext cx="3086100" cy="365125"/>
          </a:xfrm>
        </p:spPr>
        <p:txBody>
          <a:bodyPr/>
          <a:lstStyle/>
          <a:p>
            <a:r>
              <a:rPr kumimoji="1" lang="zh-CN" altLang="en-US" dirty="0" smtClean="0"/>
              <a:t>计算机科学与工程学院    陈朝华</a:t>
            </a:r>
            <a:endParaRPr kumimoji="1" lang="zh-CN" altLang="en-US" dirty="0"/>
          </a:p>
        </p:txBody>
      </p:sp>
      <p:sp>
        <p:nvSpPr>
          <p:cNvPr id="6" name="灯片编号占位符 5"/>
          <p:cNvSpPr>
            <a:spLocks noGrp="1"/>
          </p:cNvSpPr>
          <p:nvPr>
            <p:ph type="sldNum" sz="quarter" idx="12"/>
          </p:nvPr>
        </p:nvSpPr>
        <p:spPr>
          <a:xfrm>
            <a:off x="6644368" y="6571344"/>
            <a:ext cx="2057400" cy="365125"/>
          </a:xfrm>
        </p:spPr>
        <p:txBody>
          <a:bodyPr/>
          <a:lstStyle/>
          <a:p>
            <a:fld id="{4A1B7D7B-9DB4-7840-A1FF-927567B65F89}" type="slidenum">
              <a:rPr kumimoji="1" lang="zh-CN" altLang="en-US" smtClean="0"/>
              <a:t>13</a:t>
            </a:fld>
            <a:endParaRPr kumimoji="1" lang="zh-CN" altLang="en-US" dirty="0"/>
          </a:p>
        </p:txBody>
      </p:sp>
    </p:spTree>
    <p:extLst>
      <p:ext uri="{BB962C8B-B14F-4D97-AF65-F5344CB8AC3E}">
        <p14:creationId xmlns:p14="http://schemas.microsoft.com/office/powerpoint/2010/main" val="3727713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RIP</a:t>
            </a:r>
            <a:r>
              <a:rPr lang="zh-CN" altLang="en-US" b="1" dirty="0"/>
              <a:t>的更新与</a:t>
            </a:r>
            <a:r>
              <a:rPr lang="zh-CN" altLang="en-US" b="1" dirty="0" smtClean="0"/>
              <a:t>维护</a:t>
            </a:r>
            <a:endParaRPr lang="zh-CN" altLang="en-US" b="1" dirty="0"/>
          </a:p>
        </p:txBody>
      </p:sp>
      <p:sp>
        <p:nvSpPr>
          <p:cNvPr id="4" name="内容占位符 3"/>
          <p:cNvSpPr>
            <a:spLocks noGrp="1"/>
          </p:cNvSpPr>
          <p:nvPr>
            <p:ph idx="1"/>
          </p:nvPr>
        </p:nvSpPr>
        <p:spPr>
          <a:xfrm>
            <a:off x="633845" y="1401011"/>
            <a:ext cx="7886700" cy="4779127"/>
          </a:xfrm>
        </p:spPr>
        <p:txBody>
          <a:bodyPr>
            <a:normAutofit/>
          </a:bodyPr>
          <a:lstStyle/>
          <a:p>
            <a:r>
              <a:rPr lang="en-US" altLang="zh-CN" b="1" dirty="0" smtClean="0"/>
              <a:t>RIP</a:t>
            </a:r>
            <a:r>
              <a:rPr lang="zh-CN" altLang="en-US" b="1" dirty="0"/>
              <a:t>路由与定时器之间</a:t>
            </a:r>
            <a:r>
              <a:rPr lang="zh-CN" altLang="en-US" b="1" dirty="0" smtClean="0"/>
              <a:t>的</a:t>
            </a:r>
            <a:r>
              <a:rPr lang="en-US" altLang="zh-CN" dirty="0"/>
              <a:t>RIP</a:t>
            </a:r>
            <a:r>
              <a:rPr lang="zh-CN" altLang="en-US" dirty="0"/>
              <a:t>协议在更新和维护路由信息时主要使用</a:t>
            </a:r>
            <a:r>
              <a:rPr lang="en-US" altLang="zh-CN" dirty="0"/>
              <a:t>3</a:t>
            </a:r>
            <a:r>
              <a:rPr lang="zh-CN" altLang="en-US" dirty="0"/>
              <a:t>个定时器：</a:t>
            </a:r>
          </a:p>
          <a:p>
            <a:pPr lvl="1"/>
            <a:r>
              <a:rPr lang="zh-CN" altLang="en-US" dirty="0"/>
              <a:t>更新定时器（</a:t>
            </a:r>
            <a:r>
              <a:rPr lang="en-US" altLang="zh-CN" dirty="0"/>
              <a:t>Update timer</a:t>
            </a:r>
            <a:r>
              <a:rPr lang="zh-CN" altLang="en-US" dirty="0"/>
              <a:t>）：当此定时器超时时</a:t>
            </a:r>
            <a:r>
              <a:rPr lang="zh-CN" altLang="en-US" dirty="0" smtClean="0"/>
              <a:t>，路由器立即</a:t>
            </a:r>
            <a:r>
              <a:rPr lang="zh-CN" altLang="en-US" dirty="0"/>
              <a:t>发送更新报文。</a:t>
            </a:r>
          </a:p>
          <a:p>
            <a:pPr lvl="1"/>
            <a:r>
              <a:rPr lang="zh-CN" altLang="en-US" dirty="0"/>
              <a:t>老化定时器（</a:t>
            </a:r>
            <a:r>
              <a:rPr lang="en-US" altLang="zh-CN" dirty="0"/>
              <a:t>Age timer</a:t>
            </a:r>
            <a:r>
              <a:rPr lang="zh-CN" altLang="en-US" dirty="0"/>
              <a:t>）</a:t>
            </a:r>
            <a:r>
              <a:rPr lang="zh-CN" altLang="en-US" dirty="0" smtClean="0"/>
              <a:t>：某条路由如果</a:t>
            </a:r>
            <a:r>
              <a:rPr lang="zh-CN" altLang="en-US" dirty="0"/>
              <a:t>在老化时间内没有收到邻居发来的路由更新报文，则认为该路由不可达。</a:t>
            </a:r>
          </a:p>
          <a:p>
            <a:pPr lvl="1"/>
            <a:r>
              <a:rPr lang="zh-CN" altLang="en-US" dirty="0"/>
              <a:t>垃圾收集定时器（</a:t>
            </a:r>
            <a:r>
              <a:rPr lang="en-US" altLang="zh-CN" dirty="0"/>
              <a:t>Garbage-collect timer</a:t>
            </a:r>
            <a:r>
              <a:rPr lang="zh-CN" altLang="en-US" dirty="0"/>
              <a:t>）</a:t>
            </a:r>
            <a:r>
              <a:rPr lang="zh-CN" altLang="en-US" dirty="0" smtClean="0"/>
              <a:t>：前面的路由条目如果</a:t>
            </a:r>
            <a:r>
              <a:rPr lang="zh-CN" altLang="en-US" dirty="0"/>
              <a:t>在垃圾收集时间</a:t>
            </a:r>
            <a:r>
              <a:rPr lang="zh-CN" altLang="en-US" dirty="0" smtClean="0"/>
              <a:t>内，不可</a:t>
            </a:r>
            <a:r>
              <a:rPr lang="zh-CN" altLang="en-US" dirty="0"/>
              <a:t>达</a:t>
            </a:r>
            <a:r>
              <a:rPr lang="zh-CN" altLang="en-US" dirty="0" smtClean="0"/>
              <a:t>路由条目没有</a:t>
            </a:r>
            <a:r>
              <a:rPr lang="zh-CN" altLang="en-US" dirty="0"/>
              <a:t>收到来自同一邻居的更新，则该路由将被从</a:t>
            </a:r>
            <a:r>
              <a:rPr lang="en-US" altLang="zh-CN" dirty="0"/>
              <a:t>RIP</a:t>
            </a:r>
            <a:r>
              <a:rPr lang="zh-CN" altLang="en-US" dirty="0"/>
              <a:t>路由表中彻底删除。</a:t>
            </a:r>
          </a:p>
          <a:p>
            <a:r>
              <a:rPr lang="zh-CN" altLang="en-US" b="1" dirty="0" smtClean="0"/>
              <a:t>关系</a:t>
            </a:r>
            <a:r>
              <a:rPr lang="zh-CN" altLang="en-US" b="1" dirty="0"/>
              <a:t>：</a:t>
            </a:r>
            <a:endParaRPr lang="zh-CN" altLang="en-US" dirty="0"/>
          </a:p>
          <a:p>
            <a:pPr lvl="1"/>
            <a:r>
              <a:rPr lang="en-US" altLang="zh-CN" dirty="0"/>
              <a:t>RIP</a:t>
            </a:r>
            <a:r>
              <a:rPr lang="zh-CN" altLang="en-US" dirty="0"/>
              <a:t>的更新信息发布是由更新定时器控制的，</a:t>
            </a:r>
            <a:r>
              <a:rPr lang="zh-CN" altLang="en-US" b="1" dirty="0"/>
              <a:t>默认为每</a:t>
            </a:r>
            <a:r>
              <a:rPr lang="en-US" altLang="zh-CN" b="1" dirty="0"/>
              <a:t>30</a:t>
            </a:r>
            <a:r>
              <a:rPr lang="zh-CN" altLang="en-US" b="1" dirty="0"/>
              <a:t>秒</a:t>
            </a:r>
            <a:r>
              <a:rPr lang="zh-CN" altLang="en-US" dirty="0"/>
              <a:t>发送一次。</a:t>
            </a:r>
          </a:p>
          <a:p>
            <a:pPr lvl="1"/>
            <a:r>
              <a:rPr lang="zh-CN" altLang="en-US" dirty="0"/>
              <a:t>每一条路由表项对应两个定时器：老化定时器和垃圾收集定时器。当学到一条路由并添加到</a:t>
            </a:r>
            <a:r>
              <a:rPr lang="en-US" altLang="zh-CN" dirty="0"/>
              <a:t>RIP</a:t>
            </a:r>
            <a:r>
              <a:rPr lang="zh-CN" altLang="en-US" dirty="0"/>
              <a:t>路由表中时，老化定时器启动。如果老化定时器超时，设备仍没有收到邻居发来的更新报文，则把该路由的度量值置为</a:t>
            </a:r>
            <a:r>
              <a:rPr lang="en-US" altLang="zh-CN" dirty="0"/>
              <a:t>16</a:t>
            </a:r>
            <a:r>
              <a:rPr lang="zh-CN" altLang="en-US" dirty="0"/>
              <a:t>（表示路由不可达），并启动垃圾收集定时器。如果垃圾收集定时器超时，设备仍然没有收到更新报文，则在</a:t>
            </a:r>
            <a:r>
              <a:rPr lang="en-US" altLang="zh-CN" dirty="0"/>
              <a:t>RIP</a:t>
            </a:r>
            <a:r>
              <a:rPr lang="zh-CN" altLang="en-US" dirty="0"/>
              <a:t>路由表中删除该路由</a:t>
            </a:r>
            <a:r>
              <a:rPr lang="zh-CN" altLang="en-US" dirty="0" smtClean="0"/>
              <a:t>。</a:t>
            </a:r>
            <a:endParaRPr lang="zh-CN" altLang="en-US" dirty="0"/>
          </a:p>
        </p:txBody>
      </p:sp>
      <p:sp>
        <p:nvSpPr>
          <p:cNvPr id="3" name="日期占位符 2"/>
          <p:cNvSpPr>
            <a:spLocks noGrp="1"/>
          </p:cNvSpPr>
          <p:nvPr>
            <p:ph type="dt" sz="half" idx="10"/>
          </p:nvPr>
        </p:nvSpPr>
        <p:spPr/>
        <p:txBody>
          <a:bodyPr/>
          <a:lstStyle/>
          <a:p>
            <a:fld id="{A6010349-4B3C-4481-A8D1-834C9FD4B6FC}"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14</a:t>
            </a:fld>
            <a:endParaRPr kumimoji="1" lang="zh-CN" altLang="en-US"/>
          </a:p>
        </p:txBody>
      </p:sp>
    </p:spTree>
    <p:extLst>
      <p:ext uri="{BB962C8B-B14F-4D97-AF65-F5344CB8AC3E}">
        <p14:creationId xmlns:p14="http://schemas.microsoft.com/office/powerpoint/2010/main" val="2663284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20931" y="485321"/>
            <a:ext cx="7886700" cy="685754"/>
          </a:xfrm>
        </p:spPr>
        <p:txBody>
          <a:bodyPr/>
          <a:lstStyle/>
          <a:p>
            <a:r>
              <a:rPr lang="en-US" altLang="zh-CN" dirty="0"/>
              <a:t>RIP</a:t>
            </a:r>
            <a:r>
              <a:rPr lang="zh-CN" altLang="en-US" dirty="0"/>
              <a:t>工作过程分析</a:t>
            </a:r>
          </a:p>
        </p:txBody>
      </p:sp>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15</a:t>
            </a:fld>
            <a:endParaRPr kumimoji="1" lang="zh-CN" altLang="en-US"/>
          </a:p>
        </p:txBody>
      </p:sp>
      <p:pic>
        <p:nvPicPr>
          <p:cNvPr id="2050"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941892"/>
            <a:ext cx="7915435" cy="462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196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RIP</a:t>
            </a:r>
            <a:r>
              <a:rPr lang="zh-CN" altLang="en-US" b="1" dirty="0"/>
              <a:t>工作过程</a:t>
            </a:r>
            <a:r>
              <a:rPr lang="zh-CN" altLang="en-US" b="1" dirty="0" smtClean="0"/>
              <a:t>分析：</a:t>
            </a:r>
            <a:r>
              <a:rPr lang="zh-CN" altLang="en-US" b="1" dirty="0"/>
              <a:t/>
            </a:r>
            <a:br>
              <a:rPr lang="zh-CN" altLang="en-US" b="1" dirty="0"/>
            </a:br>
            <a:endParaRPr lang="zh-CN" altLang="en-US" dirty="0"/>
          </a:p>
        </p:txBody>
      </p:sp>
      <p:sp>
        <p:nvSpPr>
          <p:cNvPr id="3" name="内容占位符 2"/>
          <p:cNvSpPr>
            <a:spLocks noGrp="1"/>
          </p:cNvSpPr>
          <p:nvPr>
            <p:ph idx="1"/>
          </p:nvPr>
        </p:nvSpPr>
        <p:spPr>
          <a:xfrm>
            <a:off x="633845" y="1256633"/>
            <a:ext cx="7886700" cy="4923506"/>
          </a:xfrm>
        </p:spPr>
        <p:txBody>
          <a:bodyPr/>
          <a:lstStyle/>
          <a:p>
            <a:r>
              <a:rPr lang="zh-CN" altLang="en-US" dirty="0"/>
              <a:t>初始状态</a:t>
            </a:r>
            <a:r>
              <a:rPr lang="en-US" altLang="zh-CN" dirty="0"/>
              <a:t>:</a:t>
            </a:r>
            <a:r>
              <a:rPr lang="zh-CN" altLang="en-US" dirty="0"/>
              <a:t>路由器开启</a:t>
            </a:r>
            <a:r>
              <a:rPr lang="en-US" altLang="zh-CN" dirty="0"/>
              <a:t>RIP</a:t>
            </a:r>
            <a:r>
              <a:rPr lang="zh-CN" altLang="en-US" dirty="0"/>
              <a:t>进程，宣告相应接口，则设备就会从相关接口发送和接收</a:t>
            </a:r>
            <a:r>
              <a:rPr lang="en-US" altLang="zh-CN" dirty="0"/>
              <a:t>RIP</a:t>
            </a:r>
            <a:r>
              <a:rPr lang="zh-CN" altLang="en-US" dirty="0"/>
              <a:t>报文。</a:t>
            </a:r>
          </a:p>
          <a:p>
            <a:r>
              <a:rPr lang="zh-CN" altLang="en-US" dirty="0"/>
              <a:t>构建路由表：路由器依据收到的</a:t>
            </a:r>
            <a:r>
              <a:rPr lang="en-US" altLang="zh-CN" dirty="0"/>
              <a:t>RIP</a:t>
            </a:r>
            <a:r>
              <a:rPr lang="zh-CN" altLang="en-US" dirty="0"/>
              <a:t>报文构建自己的路由表项</a:t>
            </a:r>
          </a:p>
          <a:p>
            <a:r>
              <a:rPr lang="zh-CN" altLang="en-US" dirty="0"/>
              <a:t>维护路由表：路由器每隔</a:t>
            </a:r>
            <a:r>
              <a:rPr lang="en-US" altLang="zh-CN" dirty="0"/>
              <a:t>30</a:t>
            </a:r>
            <a:r>
              <a:rPr lang="zh-CN" altLang="en-US" dirty="0"/>
              <a:t>秒发送更新报文，同时接收相邻路由器发送的更新报文以维护路由表项。</a:t>
            </a:r>
          </a:p>
          <a:p>
            <a:r>
              <a:rPr lang="zh-CN" altLang="en-US" dirty="0"/>
              <a:t>老化路由表项：路由器为将自己构建的路由表项启动</a:t>
            </a:r>
            <a:r>
              <a:rPr lang="en-US" altLang="zh-CN" dirty="0"/>
              <a:t>180</a:t>
            </a:r>
            <a:r>
              <a:rPr lang="zh-CN" altLang="en-US" dirty="0"/>
              <a:t>秒的定时器。</a:t>
            </a:r>
            <a:r>
              <a:rPr lang="en-US" altLang="zh-CN" dirty="0"/>
              <a:t>180</a:t>
            </a:r>
            <a:r>
              <a:rPr lang="zh-CN" altLang="en-US" dirty="0"/>
              <a:t>秒内，如果路由器收到更新报文，则重置自己的更新定时器和老化定时器。</a:t>
            </a:r>
          </a:p>
          <a:p>
            <a:r>
              <a:rPr lang="zh-CN" altLang="en-US" dirty="0"/>
              <a:t>垃圾收集表项：如果</a:t>
            </a:r>
            <a:r>
              <a:rPr lang="en-US" altLang="zh-CN" dirty="0"/>
              <a:t>180</a:t>
            </a:r>
            <a:r>
              <a:rPr lang="zh-CN" altLang="en-US" dirty="0"/>
              <a:t>秒过后，路由器没有收到相应路由表项的更新，则启动时长为</a:t>
            </a:r>
            <a:r>
              <a:rPr lang="en-US" altLang="zh-CN" dirty="0"/>
              <a:t>120</a:t>
            </a:r>
            <a:r>
              <a:rPr lang="zh-CN" altLang="en-US" dirty="0"/>
              <a:t>秒的垃圾收集定时器，同时将该路由表项的度量置为</a:t>
            </a:r>
            <a:r>
              <a:rPr lang="en-US" altLang="zh-CN" dirty="0"/>
              <a:t>16</a:t>
            </a:r>
            <a:r>
              <a:rPr lang="zh-CN" altLang="en-US" dirty="0"/>
              <a:t>。</a:t>
            </a:r>
          </a:p>
          <a:p>
            <a:r>
              <a:rPr lang="zh-CN" altLang="en-US" dirty="0"/>
              <a:t>删除路由表项：如果</a:t>
            </a:r>
            <a:r>
              <a:rPr lang="en-US" altLang="zh-CN" dirty="0"/>
              <a:t>120</a:t>
            </a:r>
            <a:r>
              <a:rPr lang="zh-CN" altLang="en-US" dirty="0"/>
              <a:t>秒之后，路由器仍然没有收到相应路由表项的更新，则路由器将该表项删除。</a:t>
            </a:r>
          </a:p>
          <a:p>
            <a:endParaRPr lang="zh-CN" altLang="en-US" dirty="0"/>
          </a:p>
        </p:txBody>
      </p:sp>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16</a:t>
            </a:fld>
            <a:endParaRPr kumimoji="1" lang="zh-CN" altLang="en-US"/>
          </a:p>
        </p:txBody>
      </p:sp>
    </p:spTree>
    <p:extLst>
      <p:ext uri="{BB962C8B-B14F-4D97-AF65-F5344CB8AC3E}">
        <p14:creationId xmlns:p14="http://schemas.microsoft.com/office/powerpoint/2010/main" val="2261641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17</a:t>
            </a:fld>
            <a:endParaRPr kumimoji="1" lang="zh-CN" altLang="en-US"/>
          </a:p>
        </p:txBody>
      </p:sp>
      <p:sp>
        <p:nvSpPr>
          <p:cNvPr id="8" name="文本框 7"/>
          <p:cNvSpPr txBox="1"/>
          <p:nvPr>
            <p:custDataLst>
              <p:tags r:id="rId2"/>
            </p:custDataLst>
          </p:nvPr>
        </p:nvSpPr>
        <p:spPr>
          <a:xfrm>
            <a:off x="914400" y="635000"/>
            <a:ext cx="7315200" cy="4202176"/>
          </a:xfrm>
          <a:prstGeom prst="rect">
            <a:avLst/>
          </a:prstGeom>
          <a:noFill/>
        </p:spPr>
        <p:txBody>
          <a:bodyPr vert="horz" wrap="square" rtlCol="0" anchor="ctr" anchorCtr="0">
            <a:noAutofit/>
          </a:bodyPr>
          <a:lstStyle/>
          <a:p>
            <a:pPr lvl="1"/>
            <a:r>
              <a:rPr lang="zh-CN" altLang="en-US" dirty="0" smtClean="0">
                <a:solidFill>
                  <a:srgbClr val="639EF4"/>
                </a:solidFill>
              </a:rPr>
              <a:t> </a:t>
            </a:r>
            <a:r>
              <a:rPr lang="en-US" altLang="zh-CN" dirty="0" smtClean="0">
                <a:solidFill>
                  <a:srgbClr val="639EF4"/>
                </a:solidFill>
              </a:rPr>
              <a:t>[</a:t>
            </a:r>
            <a:r>
              <a:rPr lang="zh-CN" altLang="en-US" dirty="0" smtClean="0">
                <a:solidFill>
                  <a:srgbClr val="639EF4"/>
                </a:solidFill>
              </a:rPr>
              <a:t>填空</a:t>
            </a:r>
            <a:r>
              <a:rPr lang="en-US" altLang="zh-CN" dirty="0" smtClean="0">
                <a:solidFill>
                  <a:srgbClr val="639EF4"/>
                </a:solidFill>
              </a:rPr>
              <a:t>1]</a:t>
            </a:r>
            <a:r>
              <a:rPr lang="en-US" altLang="zh-CN" dirty="0" smtClean="0">
                <a:solidFill>
                  <a:srgbClr val="000000"/>
                </a:solidFill>
              </a:rPr>
              <a:t> </a:t>
            </a:r>
            <a:r>
              <a:rPr lang="zh-CN" altLang="en-US" dirty="0" smtClean="0"/>
              <a:t>：</a:t>
            </a:r>
            <a:r>
              <a:rPr lang="zh-CN" altLang="en-US" dirty="0"/>
              <a:t>当此定时器超时时，路由器立即发送更新报文。</a:t>
            </a:r>
          </a:p>
          <a:p>
            <a:pPr lvl="1"/>
            <a:r>
              <a:rPr lang="zh-CN" altLang="en-US" dirty="0" smtClean="0">
                <a:solidFill>
                  <a:srgbClr val="639EF4"/>
                </a:solidFill>
              </a:rPr>
              <a:t> </a:t>
            </a:r>
            <a:r>
              <a:rPr lang="en-US" altLang="zh-CN" dirty="0" smtClean="0">
                <a:solidFill>
                  <a:srgbClr val="639EF4"/>
                </a:solidFill>
              </a:rPr>
              <a:t>[</a:t>
            </a:r>
            <a:r>
              <a:rPr lang="zh-CN" altLang="en-US" dirty="0" smtClean="0">
                <a:solidFill>
                  <a:srgbClr val="639EF4"/>
                </a:solidFill>
              </a:rPr>
              <a:t>填空</a:t>
            </a:r>
            <a:r>
              <a:rPr lang="en-US" altLang="zh-CN" dirty="0" smtClean="0">
                <a:solidFill>
                  <a:srgbClr val="639EF4"/>
                </a:solidFill>
              </a:rPr>
              <a:t>2]</a:t>
            </a:r>
            <a:r>
              <a:rPr lang="en-US" altLang="zh-CN" dirty="0" smtClean="0">
                <a:solidFill>
                  <a:srgbClr val="000000"/>
                </a:solidFill>
              </a:rPr>
              <a:t> </a:t>
            </a:r>
            <a:r>
              <a:rPr lang="zh-CN" altLang="en-US" dirty="0" smtClean="0"/>
              <a:t>：</a:t>
            </a:r>
            <a:r>
              <a:rPr lang="zh-CN" altLang="en-US" dirty="0"/>
              <a:t>某条路由如果在老化时间内没有收到邻居发来的路由更新报文，则认为该路由不可达。</a:t>
            </a:r>
          </a:p>
          <a:p>
            <a:pPr lvl="1"/>
            <a:r>
              <a:rPr lang="zh-CN" altLang="en-US" dirty="0" smtClean="0">
                <a:solidFill>
                  <a:srgbClr val="639EF4"/>
                </a:solidFill>
              </a:rPr>
              <a:t> </a:t>
            </a:r>
            <a:r>
              <a:rPr lang="en-US" altLang="zh-CN" dirty="0" smtClean="0">
                <a:solidFill>
                  <a:srgbClr val="639EF4"/>
                </a:solidFill>
              </a:rPr>
              <a:t>[</a:t>
            </a:r>
            <a:r>
              <a:rPr lang="zh-CN" altLang="en-US" dirty="0" smtClean="0">
                <a:solidFill>
                  <a:srgbClr val="639EF4"/>
                </a:solidFill>
              </a:rPr>
              <a:t>填空</a:t>
            </a:r>
            <a:r>
              <a:rPr lang="en-US" altLang="zh-CN" dirty="0" smtClean="0">
                <a:solidFill>
                  <a:srgbClr val="639EF4"/>
                </a:solidFill>
              </a:rPr>
              <a:t>3]</a:t>
            </a:r>
            <a:r>
              <a:rPr lang="en-US" altLang="zh-CN" dirty="0" smtClean="0">
                <a:solidFill>
                  <a:srgbClr val="000000"/>
                </a:solidFill>
              </a:rPr>
              <a:t> </a:t>
            </a:r>
            <a:r>
              <a:rPr lang="zh-CN" altLang="en-US" dirty="0" smtClean="0"/>
              <a:t>：</a:t>
            </a:r>
            <a:r>
              <a:rPr lang="zh-CN" altLang="en-US" dirty="0"/>
              <a:t>前面的路由条目如果在垃圾收集时间内，不可达路由条目没有收到来自同一邻居的更新，则该路由将被从</a:t>
            </a:r>
            <a:r>
              <a:rPr lang="en-US" altLang="zh-CN" dirty="0"/>
              <a:t>RIP</a:t>
            </a:r>
            <a:r>
              <a:rPr lang="zh-CN" altLang="en-US" dirty="0"/>
              <a:t>路由表中彻底删除。</a:t>
            </a:r>
          </a:p>
        </p:txBody>
      </p:sp>
      <p:sp>
        <p:nvSpPr>
          <p:cNvPr id="9" name="圆角矩形 8"/>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p:cNvSpPr/>
          <p:nvPr>
            <p:custDataLst>
              <p:tags r:id="rId4"/>
            </p:custDataLst>
          </p:nvPr>
        </p:nvSpPr>
        <p:spPr>
          <a:xfrm>
            <a:off x="0" y="5849303"/>
            <a:ext cx="9144000" cy="365760"/>
          </a:xfrm>
          <a:prstGeom prst="rect">
            <a:avLst/>
          </a:prstGeom>
          <a:solidFill>
            <a:srgbClr val="FBFAEF"/>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4" name="组合 13"/>
          <p:cNvGrpSpPr/>
          <p:nvPr>
            <p:custDataLst>
              <p:tags r:id="rId5"/>
            </p:custDataLst>
          </p:nvPr>
        </p:nvGrpSpPr>
        <p:grpSpPr>
          <a:xfrm>
            <a:off x="0" y="0"/>
            <a:ext cx="9144000" cy="635000"/>
            <a:chOff x="0" y="0"/>
            <a:chExt cx="9144000" cy="635000"/>
          </a:xfrm>
        </p:grpSpPr>
        <p:sp>
          <p:nvSpPr>
            <p:cNvPr id="10" name="TitleBackground"/>
            <p:cNvSpPr/>
            <p:nvPr>
              <p:custDataLst>
                <p:tags r:id="rId7"/>
              </p:custDataLst>
            </p:nvPr>
          </p:nvSpPr>
          <p:spPr>
            <a:xfrm>
              <a:off x="0" y="0"/>
              <a:ext cx="9144000" cy="635000"/>
            </a:xfrm>
            <a:prstGeom prst="rect">
              <a:avLst/>
            </a:prstGeom>
            <a:solidFill>
              <a:srgbClr val="F6F7F8"/>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ColorBlock"/>
            <p:cNvSpPr/>
            <p:nvPr>
              <p:custDataLst>
                <p:tags r:id="rId8"/>
              </p:custDataLst>
            </p:nvPr>
          </p:nvSpPr>
          <p:spPr>
            <a:xfrm>
              <a:off x="0" y="0"/>
              <a:ext cx="190500" cy="635000"/>
            </a:xfrm>
            <a:prstGeom prst="rect">
              <a:avLst/>
            </a:prstGeom>
            <a:solidFill>
              <a:srgbClr val="639EF4"/>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642090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RIPv1</a:t>
            </a:r>
            <a:r>
              <a:rPr lang="zh-CN" altLang="en-US" b="1" dirty="0"/>
              <a:t>与</a:t>
            </a:r>
            <a:r>
              <a:rPr lang="en-US" altLang="zh-CN" b="1" dirty="0"/>
              <a:t>RIPv2</a:t>
            </a:r>
            <a:r>
              <a:rPr lang="zh-CN" altLang="en-US" b="1" dirty="0"/>
              <a:t>的比较</a:t>
            </a:r>
            <a:endParaRPr lang="zh-CN" altLang="en-US" dirty="0"/>
          </a:p>
        </p:txBody>
      </p:sp>
      <p:sp>
        <p:nvSpPr>
          <p:cNvPr id="3" name="内容占位符 2"/>
          <p:cNvSpPr>
            <a:spLocks noGrp="1"/>
          </p:cNvSpPr>
          <p:nvPr>
            <p:ph idx="1"/>
          </p:nvPr>
        </p:nvSpPr>
        <p:spPr>
          <a:xfrm>
            <a:off x="633845" y="1475875"/>
            <a:ext cx="7886700" cy="4704264"/>
          </a:xfrm>
        </p:spPr>
        <p:txBody>
          <a:bodyPr>
            <a:normAutofit/>
          </a:bodyPr>
          <a:lstStyle/>
          <a:p>
            <a:r>
              <a:rPr lang="en-US" altLang="zh-CN" dirty="0" smtClean="0"/>
              <a:t>RIPv1</a:t>
            </a:r>
            <a:r>
              <a:rPr lang="zh-CN" altLang="en-US" dirty="0"/>
              <a:t>是有类路由协议，</a:t>
            </a:r>
            <a:r>
              <a:rPr lang="en-US" altLang="zh-CN" dirty="0"/>
              <a:t>RIPv2</a:t>
            </a:r>
            <a:r>
              <a:rPr lang="zh-CN" altLang="en-US" dirty="0"/>
              <a:t>是无类路由协议</a:t>
            </a:r>
          </a:p>
          <a:p>
            <a:r>
              <a:rPr lang="en-US" altLang="zh-CN" dirty="0"/>
              <a:t>RIPv1</a:t>
            </a:r>
            <a:r>
              <a:rPr lang="zh-CN" altLang="en-US" dirty="0"/>
              <a:t>不能支持</a:t>
            </a:r>
            <a:r>
              <a:rPr lang="en-US" altLang="zh-CN" dirty="0"/>
              <a:t>VLSM</a:t>
            </a:r>
            <a:r>
              <a:rPr lang="zh-CN" altLang="en-US" dirty="0"/>
              <a:t>，</a:t>
            </a:r>
            <a:r>
              <a:rPr lang="en-US" altLang="zh-CN" dirty="0"/>
              <a:t>RIPv2</a:t>
            </a:r>
            <a:r>
              <a:rPr lang="zh-CN" altLang="en-US" dirty="0"/>
              <a:t>可以支持</a:t>
            </a:r>
            <a:r>
              <a:rPr lang="en-US" altLang="zh-CN" dirty="0"/>
              <a:t>VLSM</a:t>
            </a:r>
          </a:p>
          <a:p>
            <a:r>
              <a:rPr lang="en-US" altLang="zh-CN" dirty="0"/>
              <a:t>RIPv1</a:t>
            </a:r>
            <a:r>
              <a:rPr lang="zh-CN" altLang="en-US" dirty="0"/>
              <a:t>没有认证的功能，</a:t>
            </a:r>
            <a:r>
              <a:rPr lang="en-US" altLang="zh-CN" dirty="0"/>
              <a:t>RIPv2</a:t>
            </a:r>
            <a:r>
              <a:rPr lang="zh-CN" altLang="en-US" dirty="0"/>
              <a:t>可以支持认证，并且有明文和</a:t>
            </a:r>
            <a:r>
              <a:rPr lang="en-US" altLang="zh-CN" dirty="0"/>
              <a:t>MD5</a:t>
            </a:r>
            <a:r>
              <a:rPr lang="zh-CN" altLang="en-US" dirty="0"/>
              <a:t>两种认证</a:t>
            </a:r>
          </a:p>
          <a:p>
            <a:r>
              <a:rPr lang="en-US" altLang="zh-CN" dirty="0"/>
              <a:t>RIPv1</a:t>
            </a:r>
            <a:r>
              <a:rPr lang="zh-CN" altLang="en-US" dirty="0"/>
              <a:t>没有手工汇总的功能，</a:t>
            </a:r>
            <a:r>
              <a:rPr lang="en-US" altLang="zh-CN" dirty="0"/>
              <a:t>RIPv2</a:t>
            </a:r>
            <a:r>
              <a:rPr lang="zh-CN" altLang="en-US" dirty="0"/>
              <a:t>可以在关闭自动汇总的前提下，进行手工汇总</a:t>
            </a:r>
          </a:p>
          <a:p>
            <a:r>
              <a:rPr lang="en-US" altLang="zh-CN" dirty="0"/>
              <a:t>RIPv1</a:t>
            </a:r>
            <a:r>
              <a:rPr lang="zh-CN" altLang="en-US" dirty="0"/>
              <a:t>是广播更新，</a:t>
            </a:r>
            <a:r>
              <a:rPr lang="en-US" altLang="zh-CN" dirty="0"/>
              <a:t>RIPv2</a:t>
            </a:r>
            <a:r>
              <a:rPr lang="zh-CN" altLang="en-US" dirty="0"/>
              <a:t>是组播更新，</a:t>
            </a:r>
          </a:p>
          <a:p>
            <a:r>
              <a:rPr lang="en-US" altLang="zh-CN" dirty="0"/>
              <a:t>RIPv1</a:t>
            </a:r>
            <a:r>
              <a:rPr lang="zh-CN" altLang="en-US" dirty="0"/>
              <a:t>对路由没有标记的功能，</a:t>
            </a:r>
            <a:r>
              <a:rPr lang="en-US" altLang="zh-CN" dirty="0"/>
              <a:t>RIPv2</a:t>
            </a:r>
            <a:r>
              <a:rPr lang="zh-CN" altLang="en-US" dirty="0"/>
              <a:t>可以对路由打标记（</a:t>
            </a:r>
            <a:r>
              <a:rPr lang="en-US" altLang="zh-CN" dirty="0"/>
              <a:t>tag</a:t>
            </a:r>
            <a:r>
              <a:rPr lang="zh-CN" altLang="en-US" dirty="0"/>
              <a:t>），用于过滤和做策略</a:t>
            </a:r>
          </a:p>
          <a:p>
            <a:r>
              <a:rPr lang="en-US" altLang="zh-CN" dirty="0"/>
              <a:t>RIPv1</a:t>
            </a:r>
            <a:r>
              <a:rPr lang="zh-CN" altLang="en-US" dirty="0"/>
              <a:t>发送的</a:t>
            </a:r>
            <a:r>
              <a:rPr lang="en-US" altLang="zh-CN" dirty="0" err="1"/>
              <a:t>updata</a:t>
            </a:r>
            <a:r>
              <a:rPr lang="zh-CN" altLang="en-US" dirty="0"/>
              <a:t>最多可以携带</a:t>
            </a:r>
            <a:r>
              <a:rPr lang="en-US" altLang="zh-CN" dirty="0"/>
              <a:t>25</a:t>
            </a:r>
            <a:r>
              <a:rPr lang="zh-CN" altLang="en-US" dirty="0"/>
              <a:t>条路由条目，</a:t>
            </a:r>
            <a:r>
              <a:rPr lang="en-US" altLang="zh-CN" dirty="0"/>
              <a:t>RIPv2</a:t>
            </a:r>
            <a:r>
              <a:rPr lang="zh-CN" altLang="en-US" dirty="0"/>
              <a:t>在有认证的情况下最多只能携带</a:t>
            </a:r>
            <a:r>
              <a:rPr lang="en-US" altLang="zh-CN" dirty="0"/>
              <a:t>24</a:t>
            </a:r>
            <a:r>
              <a:rPr lang="zh-CN" altLang="en-US" dirty="0"/>
              <a:t>条路由</a:t>
            </a:r>
          </a:p>
          <a:p>
            <a:r>
              <a:rPr lang="en-US" altLang="zh-CN" dirty="0"/>
              <a:t>RIPv1</a:t>
            </a:r>
            <a:r>
              <a:rPr lang="zh-CN" altLang="en-US" dirty="0"/>
              <a:t>发送的</a:t>
            </a:r>
            <a:r>
              <a:rPr lang="en-US" altLang="zh-CN" dirty="0" err="1"/>
              <a:t>updata</a:t>
            </a:r>
            <a:r>
              <a:rPr lang="zh-CN" altLang="en-US" dirty="0"/>
              <a:t>包里面没有</a:t>
            </a:r>
            <a:r>
              <a:rPr lang="en-US" altLang="zh-CN" dirty="0"/>
              <a:t>next-hop</a:t>
            </a:r>
            <a:r>
              <a:rPr lang="zh-CN" altLang="en-US" dirty="0"/>
              <a:t>属性，</a:t>
            </a:r>
            <a:r>
              <a:rPr lang="en-US" altLang="zh-CN" dirty="0"/>
              <a:t>RIPv2</a:t>
            </a:r>
            <a:r>
              <a:rPr lang="zh-CN" altLang="en-US" dirty="0"/>
              <a:t>有</a:t>
            </a:r>
            <a:r>
              <a:rPr lang="en-US" altLang="zh-CN" dirty="0"/>
              <a:t>next-hop</a:t>
            </a:r>
            <a:r>
              <a:rPr lang="zh-CN" altLang="en-US" dirty="0"/>
              <a:t>属性，可以用与路由更新的重定</a:t>
            </a:r>
          </a:p>
          <a:p>
            <a:endParaRPr lang="zh-CN" altLang="en-US" dirty="0"/>
          </a:p>
        </p:txBody>
      </p:sp>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18</a:t>
            </a:fld>
            <a:endParaRPr kumimoji="1" lang="zh-CN" altLang="en-US"/>
          </a:p>
        </p:txBody>
      </p:sp>
    </p:spTree>
    <p:extLst>
      <p:ext uri="{BB962C8B-B14F-4D97-AF65-F5344CB8AC3E}">
        <p14:creationId xmlns:p14="http://schemas.microsoft.com/office/powerpoint/2010/main" val="40322910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26729"/>
            <a:ext cx="7886700" cy="1325562"/>
          </a:xfrm>
        </p:spPr>
        <p:txBody>
          <a:bodyPr/>
          <a:lstStyle/>
          <a:p>
            <a:r>
              <a:rPr lang="zh-CN" altLang="en-US" dirty="0"/>
              <a:t>环路隐患</a:t>
            </a:r>
          </a:p>
        </p:txBody>
      </p:sp>
      <p:sp>
        <p:nvSpPr>
          <p:cNvPr id="3" name="内容占位符 2"/>
          <p:cNvSpPr>
            <a:spLocks noGrp="1"/>
          </p:cNvSpPr>
          <p:nvPr>
            <p:ph idx="1"/>
          </p:nvPr>
        </p:nvSpPr>
        <p:spPr>
          <a:xfrm>
            <a:off x="633845" y="1352885"/>
            <a:ext cx="7886700" cy="2823410"/>
          </a:xfrm>
        </p:spPr>
        <p:txBody>
          <a:bodyPr>
            <a:normAutofit/>
          </a:bodyPr>
          <a:lstStyle/>
          <a:p>
            <a:r>
              <a:rPr lang="zh-CN" altLang="en-US" dirty="0"/>
              <a:t>当从第一台路由器意识到失败时，直到所有路由器都知道该路由已经失败，这段时间内距离矢量路由选择协议就有引起路由选择环回的可能。</a:t>
            </a:r>
            <a:endParaRPr lang="en-US" altLang="zh-CN" dirty="0"/>
          </a:p>
          <a:p>
            <a:endParaRPr lang="en-US" altLang="zh-CN" dirty="0" smtClean="0"/>
          </a:p>
        </p:txBody>
      </p:sp>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19</a:t>
            </a:fld>
            <a:endParaRPr kumimoji="1" lang="zh-CN" altLang="en-US"/>
          </a:p>
        </p:txBody>
      </p:sp>
    </p:spTree>
    <p:extLst>
      <p:ext uri="{BB962C8B-B14F-4D97-AF65-F5344CB8AC3E}">
        <p14:creationId xmlns:p14="http://schemas.microsoft.com/office/powerpoint/2010/main" val="3385679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ext Box 4"/>
          <p:cNvSpPr txBox="1">
            <a:spLocks noChangeArrowheads="1"/>
          </p:cNvSpPr>
          <p:nvPr/>
        </p:nvSpPr>
        <p:spPr bwMode="auto">
          <a:xfrm>
            <a:off x="622128" y="1225689"/>
            <a:ext cx="8008066" cy="433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63538" indent="-363538"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lnSpc>
                <a:spcPct val="150000"/>
              </a:lnSpc>
              <a:spcBef>
                <a:spcPct val="50000"/>
              </a:spcBef>
              <a:buClr>
                <a:schemeClr val="tx1"/>
              </a:buClr>
              <a:buFont typeface="Wingdings" charset="0"/>
              <a:buChar char="n"/>
            </a:pPr>
            <a:r>
              <a:rPr lang="zh-CN" altLang="en-US" sz="2400" b="1" dirty="0" smtClean="0">
                <a:ea typeface="华文细黑" charset="0"/>
                <a:cs typeface="华文细黑" charset="0"/>
              </a:rPr>
              <a:t>掌握动态路由协议相比于静态路由的优势；</a:t>
            </a:r>
            <a:endParaRPr lang="en-US" altLang="zh-CN" sz="2400" b="1" dirty="0" smtClean="0">
              <a:ea typeface="华文细黑" charset="0"/>
              <a:cs typeface="华文细黑" charset="0"/>
            </a:endParaRPr>
          </a:p>
          <a:p>
            <a:pPr eaLnBrk="1" hangingPunct="1">
              <a:lnSpc>
                <a:spcPct val="150000"/>
              </a:lnSpc>
              <a:spcBef>
                <a:spcPct val="50000"/>
              </a:spcBef>
              <a:buClr>
                <a:schemeClr val="tx1"/>
              </a:buClr>
              <a:buFont typeface="Wingdings" charset="0"/>
              <a:buChar char="n"/>
            </a:pPr>
            <a:r>
              <a:rPr lang="zh-CN" altLang="en-US" sz="2400" b="1" dirty="0" smtClean="0">
                <a:ea typeface="华文细黑" charset="0"/>
                <a:cs typeface="华文细黑" charset="0"/>
              </a:rPr>
              <a:t>理解距离矢量型路由协议和链路状态型路由协议的区别</a:t>
            </a:r>
          </a:p>
          <a:p>
            <a:pPr eaLnBrk="1" hangingPunct="1">
              <a:lnSpc>
                <a:spcPct val="150000"/>
              </a:lnSpc>
              <a:spcBef>
                <a:spcPct val="50000"/>
              </a:spcBef>
              <a:buClr>
                <a:schemeClr val="tx1"/>
              </a:buClr>
              <a:buFont typeface="Wingdings" charset="0"/>
              <a:buChar char="n"/>
            </a:pPr>
            <a:r>
              <a:rPr lang="zh-CN" altLang="en-US" sz="2400" b="1" dirty="0" smtClean="0">
                <a:ea typeface="华文细黑" charset="0"/>
                <a:cs typeface="华文细黑" charset="0"/>
              </a:rPr>
              <a:t>理解距离矢量型路由协议</a:t>
            </a:r>
          </a:p>
          <a:p>
            <a:pPr eaLnBrk="1" hangingPunct="1">
              <a:lnSpc>
                <a:spcPct val="150000"/>
              </a:lnSpc>
              <a:spcBef>
                <a:spcPct val="50000"/>
              </a:spcBef>
              <a:buClr>
                <a:schemeClr val="tx1"/>
              </a:buClr>
              <a:buFont typeface="Wingdings" charset="0"/>
              <a:buChar char="n"/>
            </a:pPr>
            <a:r>
              <a:rPr lang="zh-CN" altLang="en-US" sz="2400" b="1" dirty="0" smtClean="0">
                <a:ea typeface="华文细黑" charset="0"/>
                <a:cs typeface="华文细黑" charset="0"/>
              </a:rPr>
              <a:t>理解</a:t>
            </a:r>
            <a:r>
              <a:rPr lang="en-US" altLang="zh-CN" sz="2400" b="1" dirty="0" smtClean="0">
                <a:ea typeface="华文细黑" charset="0"/>
                <a:cs typeface="华文细黑" charset="0"/>
              </a:rPr>
              <a:t>RIP</a:t>
            </a:r>
            <a:r>
              <a:rPr lang="zh-CN" altLang="en-US" sz="2400" b="1" dirty="0" smtClean="0">
                <a:ea typeface="华文细黑" charset="0"/>
                <a:cs typeface="华文细黑" charset="0"/>
              </a:rPr>
              <a:t>的局限</a:t>
            </a:r>
            <a:endParaRPr lang="en-US" altLang="zh-CN" sz="2400" b="1" dirty="0" smtClean="0">
              <a:ea typeface="华文细黑" charset="0"/>
              <a:cs typeface="华文细黑" charset="0"/>
            </a:endParaRPr>
          </a:p>
          <a:p>
            <a:pPr eaLnBrk="1" hangingPunct="1">
              <a:lnSpc>
                <a:spcPct val="150000"/>
              </a:lnSpc>
              <a:spcBef>
                <a:spcPct val="50000"/>
              </a:spcBef>
              <a:buClr>
                <a:schemeClr val="tx1"/>
              </a:buClr>
              <a:buFont typeface="Wingdings" charset="0"/>
              <a:buChar char="n"/>
            </a:pPr>
            <a:r>
              <a:rPr lang="zh-CN" altLang="en-US" sz="2400" b="1" dirty="0" smtClean="0">
                <a:ea typeface="华文细黑" charset="0"/>
                <a:cs typeface="华文细黑" charset="0"/>
              </a:rPr>
              <a:t>理解</a:t>
            </a:r>
            <a:r>
              <a:rPr lang="en-US" altLang="zh-CN" sz="2400" b="1" dirty="0" smtClean="0">
                <a:ea typeface="华文细黑" charset="0"/>
                <a:cs typeface="华文细黑" charset="0"/>
              </a:rPr>
              <a:t>RIP</a:t>
            </a:r>
            <a:r>
              <a:rPr lang="zh-CN" altLang="en-US" sz="2400" b="1" dirty="0">
                <a:ea typeface="华文细黑" charset="0"/>
                <a:cs typeface="华文细黑" charset="0"/>
              </a:rPr>
              <a:t>的工作</a:t>
            </a:r>
            <a:r>
              <a:rPr lang="zh-CN" altLang="en-US" sz="2400" b="1" dirty="0" smtClean="0">
                <a:ea typeface="华文细黑" charset="0"/>
                <a:cs typeface="华文细黑" charset="0"/>
              </a:rPr>
              <a:t>方式</a:t>
            </a:r>
            <a:endParaRPr lang="en-US" altLang="zh-CN" sz="2400" b="1" dirty="0" smtClean="0">
              <a:ea typeface="华文细黑" charset="0"/>
              <a:cs typeface="华文细黑" charset="0"/>
            </a:endParaRPr>
          </a:p>
          <a:p>
            <a:pPr eaLnBrk="1" hangingPunct="1">
              <a:lnSpc>
                <a:spcPct val="150000"/>
              </a:lnSpc>
              <a:spcBef>
                <a:spcPct val="50000"/>
              </a:spcBef>
              <a:buClr>
                <a:schemeClr val="tx1"/>
              </a:buClr>
              <a:buFont typeface="Wingdings" charset="0"/>
              <a:buChar char="n"/>
            </a:pPr>
            <a:r>
              <a:rPr lang="zh-CN" altLang="en-US" sz="2400" b="1" dirty="0" smtClean="0">
                <a:ea typeface="华文细黑" charset="0"/>
                <a:cs typeface="华文细黑" charset="0"/>
              </a:rPr>
              <a:t>掌握</a:t>
            </a:r>
            <a:r>
              <a:rPr lang="en-US" altLang="zh-CN" sz="2400" b="1" dirty="0" smtClean="0">
                <a:ea typeface="华文细黑" charset="0"/>
                <a:cs typeface="华文细黑" charset="0"/>
              </a:rPr>
              <a:t>RIP</a:t>
            </a:r>
            <a:r>
              <a:rPr lang="zh-CN" altLang="en-US" sz="2400" b="1" dirty="0">
                <a:ea typeface="华文细黑" charset="0"/>
                <a:cs typeface="华文细黑" charset="0"/>
              </a:rPr>
              <a:t>的</a:t>
            </a:r>
            <a:r>
              <a:rPr lang="zh-CN" altLang="en-US" sz="2400" b="1" dirty="0" smtClean="0">
                <a:ea typeface="华文细黑" charset="0"/>
                <a:cs typeface="华文细黑" charset="0"/>
              </a:rPr>
              <a:t>配置方法</a:t>
            </a:r>
            <a:endParaRPr lang="en-US" altLang="zh-CN" sz="2400" b="1" dirty="0" smtClean="0">
              <a:ea typeface="华文细黑" charset="0"/>
              <a:cs typeface="华文细黑" charset="0"/>
            </a:endParaRPr>
          </a:p>
        </p:txBody>
      </p:sp>
      <p:sp>
        <p:nvSpPr>
          <p:cNvPr id="48133" name="Text Box 5"/>
          <p:cNvSpPr txBox="1">
            <a:spLocks noChangeArrowheads="1"/>
          </p:cNvSpPr>
          <p:nvPr/>
        </p:nvSpPr>
        <p:spPr bwMode="auto">
          <a:xfrm>
            <a:off x="609600" y="584968"/>
            <a:ext cx="36576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425" tIns="45712" rIns="91425" bIns="45712" anchor="ct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zh-CN" altLang="en-US" sz="3200" b="1" dirty="0" smtClean="0">
                <a:solidFill>
                  <a:srgbClr val="CC0000"/>
                </a:solidFill>
                <a:latin typeface="华文细黑" charset="0"/>
                <a:ea typeface="华文细黑" charset="0"/>
                <a:cs typeface="华文细黑" charset="0"/>
              </a:rPr>
              <a:t>本章学习目标</a:t>
            </a:r>
            <a:endParaRPr lang="zh-CN" altLang="en-US" sz="3200" b="1" dirty="0">
              <a:solidFill>
                <a:srgbClr val="CC0000"/>
              </a:solidFill>
              <a:latin typeface="华文细黑" charset="0"/>
              <a:ea typeface="华文细黑" charset="0"/>
              <a:cs typeface="华文细黑" charset="0"/>
            </a:endParaRPr>
          </a:p>
        </p:txBody>
      </p:sp>
      <p:sp>
        <p:nvSpPr>
          <p:cNvPr id="2" name="日期占位符 1"/>
          <p:cNvSpPr>
            <a:spLocks noGrp="1"/>
          </p:cNvSpPr>
          <p:nvPr>
            <p:ph type="dt" sz="half" idx="10"/>
          </p:nvPr>
        </p:nvSpPr>
        <p:spPr/>
        <p:txBody>
          <a:bodyPr/>
          <a:lstStyle/>
          <a:p>
            <a:fld id="{9AA9A98D-B789-4021-BF59-54E23998F94A}" type="datetime5">
              <a:rPr kumimoji="1" lang="zh-CN" altLang="en-US" smtClean="0"/>
              <a:t>2020/11/5</a:t>
            </a:fld>
            <a:endParaRPr kumimoji="1" lang="zh-CN" altLang="en-US"/>
          </a:p>
        </p:txBody>
      </p:sp>
      <p:sp>
        <p:nvSpPr>
          <p:cNvPr id="3" name="页脚占位符 2"/>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4" name="灯片编号占位符 3"/>
          <p:cNvSpPr>
            <a:spLocks noGrp="1"/>
          </p:cNvSpPr>
          <p:nvPr>
            <p:ph type="sldNum" sz="quarter" idx="12"/>
          </p:nvPr>
        </p:nvSpPr>
        <p:spPr/>
        <p:txBody>
          <a:bodyPr/>
          <a:lstStyle/>
          <a:p>
            <a:fld id="{4A1B7D7B-9DB4-7840-A1FF-927567B65F89}" type="slidenum">
              <a:rPr kumimoji="1" lang="zh-CN" altLang="en-US" smtClean="0"/>
              <a:t>2</a:t>
            </a:fld>
            <a:endParaRPr kumimoji="1" lang="zh-CN" altLang="en-US"/>
          </a:p>
        </p:txBody>
      </p:sp>
    </p:spTree>
    <p:extLst>
      <p:ext uri="{BB962C8B-B14F-4D97-AF65-F5344CB8AC3E}">
        <p14:creationId xmlns:p14="http://schemas.microsoft.com/office/powerpoint/2010/main" val="20579181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圆角矩形 122"/>
          <p:cNvSpPr/>
          <p:nvPr/>
        </p:nvSpPr>
        <p:spPr>
          <a:xfrm>
            <a:off x="545144" y="147271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ine 2"/>
          <p:cNvSpPr>
            <a:spLocks noChangeShapeType="1"/>
          </p:cNvSpPr>
          <p:nvPr/>
        </p:nvSpPr>
        <p:spPr bwMode="auto">
          <a:xfrm>
            <a:off x="2416723" y="209047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4"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95123"/>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 name="Text Box 4"/>
          <p:cNvSpPr txBox="1">
            <a:spLocks noChangeArrowheads="1"/>
          </p:cNvSpPr>
          <p:nvPr/>
        </p:nvSpPr>
        <p:spPr bwMode="auto">
          <a:xfrm>
            <a:off x="5578787" y="214787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6" name="Text Box 5"/>
          <p:cNvSpPr txBox="1">
            <a:spLocks noChangeArrowheads="1"/>
          </p:cNvSpPr>
          <p:nvPr/>
        </p:nvSpPr>
        <p:spPr bwMode="auto">
          <a:xfrm>
            <a:off x="3190375" y="214787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995123"/>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8" name="Group 7"/>
          <p:cNvGrpSpPr>
            <a:grpSpLocks/>
          </p:cNvGrpSpPr>
          <p:nvPr/>
        </p:nvGrpSpPr>
        <p:grpSpPr bwMode="auto">
          <a:xfrm>
            <a:off x="1793796" y="1825830"/>
            <a:ext cx="783138" cy="526362"/>
            <a:chOff x="4830" y="1752"/>
            <a:chExt cx="667" cy="477"/>
          </a:xfrm>
          <a:solidFill>
            <a:srgbClr val="00FFFF"/>
          </a:solidFill>
        </p:grpSpPr>
        <p:grpSp>
          <p:nvGrpSpPr>
            <p:cNvPr id="9" name="Group 8"/>
            <p:cNvGrpSpPr>
              <a:grpSpLocks/>
            </p:cNvGrpSpPr>
            <p:nvPr/>
          </p:nvGrpSpPr>
          <p:grpSpPr bwMode="auto">
            <a:xfrm>
              <a:off x="4830" y="1752"/>
              <a:ext cx="667" cy="477"/>
              <a:chOff x="2949" y="196"/>
              <a:chExt cx="941" cy="598"/>
            </a:xfrm>
            <a:grpFill/>
          </p:grpSpPr>
          <p:sp>
            <p:nvSpPr>
              <p:cNvPr id="11"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22" name="Group 21"/>
          <p:cNvGrpSpPr>
            <a:grpSpLocks/>
          </p:cNvGrpSpPr>
          <p:nvPr/>
        </p:nvGrpSpPr>
        <p:grpSpPr bwMode="auto">
          <a:xfrm>
            <a:off x="6444139" y="1825830"/>
            <a:ext cx="783138" cy="526362"/>
            <a:chOff x="4830" y="1752"/>
            <a:chExt cx="667" cy="477"/>
          </a:xfrm>
          <a:solidFill>
            <a:srgbClr val="00FFFF"/>
          </a:solidFill>
        </p:grpSpPr>
        <p:grpSp>
          <p:nvGrpSpPr>
            <p:cNvPr id="23" name="Group 22"/>
            <p:cNvGrpSpPr>
              <a:grpSpLocks/>
            </p:cNvGrpSpPr>
            <p:nvPr/>
          </p:nvGrpSpPr>
          <p:grpSpPr bwMode="auto">
            <a:xfrm>
              <a:off x="4830" y="1752"/>
              <a:ext cx="667" cy="477"/>
              <a:chOff x="2949" y="196"/>
              <a:chExt cx="941" cy="598"/>
            </a:xfrm>
            <a:grpFill/>
          </p:grpSpPr>
          <p:sp>
            <p:nvSpPr>
              <p:cNvPr id="25"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6"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7"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8"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9"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0"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1"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2"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3"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4"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5"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24"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36" name="Group 35"/>
          <p:cNvGrpSpPr>
            <a:grpSpLocks/>
          </p:cNvGrpSpPr>
          <p:nvPr/>
        </p:nvGrpSpPr>
        <p:grpSpPr bwMode="auto">
          <a:xfrm>
            <a:off x="4099995" y="1825830"/>
            <a:ext cx="783138" cy="526362"/>
            <a:chOff x="4830" y="1752"/>
            <a:chExt cx="667" cy="477"/>
          </a:xfrm>
          <a:solidFill>
            <a:srgbClr val="00FFFF"/>
          </a:solidFill>
        </p:grpSpPr>
        <p:grpSp>
          <p:nvGrpSpPr>
            <p:cNvPr id="37" name="Group 36"/>
            <p:cNvGrpSpPr>
              <a:grpSpLocks/>
            </p:cNvGrpSpPr>
            <p:nvPr/>
          </p:nvGrpSpPr>
          <p:grpSpPr bwMode="auto">
            <a:xfrm>
              <a:off x="4830" y="1752"/>
              <a:ext cx="667" cy="477"/>
              <a:chOff x="2949" y="196"/>
              <a:chExt cx="941" cy="598"/>
            </a:xfrm>
            <a:grpFill/>
          </p:grpSpPr>
          <p:sp>
            <p:nvSpPr>
              <p:cNvPr id="39"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0"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1"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2"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3"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4"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5"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6"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38"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127" name="组合 126"/>
          <p:cNvGrpSpPr/>
          <p:nvPr/>
        </p:nvGrpSpPr>
        <p:grpSpPr>
          <a:xfrm>
            <a:off x="1780095" y="2613039"/>
            <a:ext cx="5447183" cy="669385"/>
            <a:chOff x="1780094" y="1755788"/>
            <a:chExt cx="5447183" cy="669385"/>
          </a:xfrm>
        </p:grpSpPr>
        <p:sp>
          <p:nvSpPr>
            <p:cNvPr id="50" name="Line 50"/>
            <p:cNvSpPr>
              <a:spLocks noChangeShapeType="1"/>
            </p:cNvSpPr>
            <p:nvPr/>
          </p:nvSpPr>
          <p:spPr bwMode="auto">
            <a:xfrm>
              <a:off x="2416723" y="2074913"/>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80538"/>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1980538"/>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1810273"/>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1810273"/>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1810273"/>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1755788"/>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grpSp>
      <p:sp>
        <p:nvSpPr>
          <p:cNvPr id="100" name="Text Box 100"/>
          <p:cNvSpPr txBox="1">
            <a:spLocks noChangeArrowheads="1"/>
          </p:cNvSpPr>
          <p:nvPr/>
        </p:nvSpPr>
        <p:spPr bwMode="auto">
          <a:xfrm>
            <a:off x="1697880" y="3319394"/>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dirty="0">
                <a:solidFill>
                  <a:srgbClr val="CC00CC"/>
                </a:solidFill>
                <a:latin typeface="微软雅黑" pitchFamily="34" charset="-122"/>
                <a:ea typeface="微软雅黑" pitchFamily="34" charset="-122"/>
              </a:rPr>
              <a:t>网 </a:t>
            </a:r>
            <a:r>
              <a:rPr kumimoji="1" lang="en-US" altLang="zh-CN" sz="1300" b="1" dirty="0">
                <a:solidFill>
                  <a:srgbClr val="CC00CC"/>
                </a:solidFill>
                <a:latin typeface="微软雅黑" pitchFamily="34" charset="-122"/>
                <a:ea typeface="微软雅黑" pitchFamily="34" charset="-122"/>
              </a:rPr>
              <a:t>1</a:t>
            </a:r>
            <a:r>
              <a:rPr kumimoji="1" lang="zh-CN" altLang="en-US" sz="1300" b="1" dirty="0">
                <a:solidFill>
                  <a:srgbClr val="CC00CC"/>
                </a:solidFill>
                <a:latin typeface="微软雅黑" pitchFamily="34" charset="-122"/>
                <a:ea typeface="微软雅黑" pitchFamily="34" charset="-122"/>
              </a:rPr>
              <a:t>出了故障</a:t>
            </a:r>
          </a:p>
        </p:txBody>
      </p:sp>
      <p:sp>
        <p:nvSpPr>
          <p:cNvPr id="101" name="Text Box 101"/>
          <p:cNvSpPr txBox="1">
            <a:spLocks noChangeArrowheads="1"/>
          </p:cNvSpPr>
          <p:nvPr/>
        </p:nvSpPr>
        <p:spPr bwMode="auto">
          <a:xfrm>
            <a:off x="1486022" y="162540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2" name="Group 102"/>
          <p:cNvGrpSpPr>
            <a:grpSpLocks/>
          </p:cNvGrpSpPr>
          <p:nvPr/>
        </p:nvGrpSpPr>
        <p:grpSpPr bwMode="auto">
          <a:xfrm>
            <a:off x="2816199" y="1744104"/>
            <a:ext cx="977077" cy="191669"/>
            <a:chOff x="1491" y="212"/>
            <a:chExt cx="853" cy="240"/>
          </a:xfrm>
          <a:solidFill>
            <a:srgbClr val="FFFF00"/>
          </a:solidFill>
        </p:grpSpPr>
        <p:sp>
          <p:nvSpPr>
            <p:cNvPr id="103"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4"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5" name="Text Box 105"/>
          <p:cNvSpPr txBox="1">
            <a:spLocks noChangeArrowheads="1"/>
          </p:cNvSpPr>
          <p:nvPr/>
        </p:nvSpPr>
        <p:spPr bwMode="auto">
          <a:xfrm>
            <a:off x="2828846" y="1789831"/>
            <a:ext cx="679994" cy="192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06" name="Group 106"/>
          <p:cNvGrpSpPr>
            <a:grpSpLocks/>
          </p:cNvGrpSpPr>
          <p:nvPr/>
        </p:nvGrpSpPr>
        <p:grpSpPr bwMode="auto">
          <a:xfrm>
            <a:off x="2973246" y="3363176"/>
            <a:ext cx="1001320" cy="233507"/>
            <a:chOff x="1566" y="2024"/>
            <a:chExt cx="950" cy="240"/>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1" name="Group 111"/>
          <p:cNvGrpSpPr>
            <a:grpSpLocks/>
          </p:cNvGrpSpPr>
          <p:nvPr/>
        </p:nvGrpSpPr>
        <p:grpSpPr bwMode="auto">
          <a:xfrm flipH="1">
            <a:off x="5027535" y="1757725"/>
            <a:ext cx="977077" cy="191669"/>
            <a:chOff x="1491" y="212"/>
            <a:chExt cx="853" cy="240"/>
          </a:xfrm>
          <a:solidFill>
            <a:srgbClr val="66FF66"/>
          </a:solidFill>
        </p:grpSpPr>
        <p:sp>
          <p:nvSpPr>
            <p:cNvPr id="11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4" name="Text Box 114"/>
          <p:cNvSpPr txBox="1">
            <a:spLocks noChangeArrowheads="1"/>
          </p:cNvSpPr>
          <p:nvPr/>
        </p:nvSpPr>
        <p:spPr bwMode="auto">
          <a:xfrm>
            <a:off x="5286824" y="1790161"/>
            <a:ext cx="774571" cy="19236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nvGrpSpPr>
          <p:cNvPr id="115" name="Group 115"/>
          <p:cNvGrpSpPr>
            <a:grpSpLocks/>
          </p:cNvGrpSpPr>
          <p:nvPr/>
        </p:nvGrpSpPr>
        <p:grpSpPr bwMode="auto">
          <a:xfrm>
            <a:off x="5027536" y="3331063"/>
            <a:ext cx="1033995" cy="224749"/>
            <a:chOff x="3515" y="1991"/>
            <a:chExt cx="981" cy="231"/>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24"/>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
        <p:nvSpPr>
          <p:cNvPr id="125" name="Text Box 120"/>
          <p:cNvSpPr txBox="1">
            <a:spLocks noChangeArrowheads="1"/>
          </p:cNvSpPr>
          <p:nvPr/>
        </p:nvSpPr>
        <p:spPr bwMode="auto">
          <a:xfrm>
            <a:off x="1558752" y="4326694"/>
            <a:ext cx="4612010" cy="492443"/>
          </a:xfrm>
          <a:prstGeom prst="rect">
            <a:avLst/>
          </a:prstGeom>
          <a:solidFill>
            <a:srgbClr val="00FF99"/>
          </a:solidFill>
          <a:ln w="9525">
            <a:solidFill>
              <a:schemeClr val="tx2"/>
            </a:solidFill>
            <a:miter lim="800000"/>
            <a:headEnd/>
            <a:tailEnd/>
          </a:ln>
          <a:effectLst/>
          <a:extLst/>
        </p:spPr>
        <p:txBody>
          <a:bodyPr wrap="square">
            <a:spAutoFit/>
          </a:bodyPr>
          <a:lstStyle/>
          <a:p>
            <a:r>
              <a:rPr kumimoji="1" lang="zh-CN" altLang="en-US" sz="1300" b="1" dirty="0">
                <a:latin typeface="微软雅黑" pitchFamily="34" charset="-122"/>
                <a:ea typeface="微软雅黑" pitchFamily="34" charset="-122"/>
              </a:rPr>
              <a:t>但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在收到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的更新报文之前，还发送原来的报文，</a:t>
            </a:r>
          </a:p>
          <a:p>
            <a:r>
              <a:rPr kumimoji="1" lang="zh-CN" altLang="en-US" sz="1300" b="1" dirty="0">
                <a:latin typeface="微软雅黑" pitchFamily="34" charset="-122"/>
                <a:ea typeface="微软雅黑" pitchFamily="34" charset="-122"/>
              </a:rPr>
              <a:t>因为这时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 </a:t>
            </a:r>
            <a:r>
              <a:rPr kumimoji="1" lang="zh-CN" altLang="en-US" sz="1300" b="1" dirty="0">
                <a:latin typeface="微软雅黑" pitchFamily="34" charset="-122"/>
                <a:ea typeface="微软雅黑" pitchFamily="34" charset="-122"/>
              </a:rPr>
              <a:t>并不知道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出了故障。</a:t>
            </a:r>
          </a:p>
        </p:txBody>
      </p:sp>
      <p:sp>
        <p:nvSpPr>
          <p:cNvPr id="126" name="Text Box 120"/>
          <p:cNvSpPr txBox="1">
            <a:spLocks noChangeArrowheads="1"/>
          </p:cNvSpPr>
          <p:nvPr/>
        </p:nvSpPr>
        <p:spPr bwMode="auto">
          <a:xfrm>
            <a:off x="1558753" y="3874178"/>
            <a:ext cx="5237009" cy="292388"/>
          </a:xfrm>
          <a:prstGeom prst="rect">
            <a:avLst/>
          </a:prstGeom>
          <a:solidFill>
            <a:srgbClr val="00FFFF"/>
          </a:solidFill>
          <a:ln w="9525">
            <a:solidFill>
              <a:schemeClr val="tx2"/>
            </a:solidFill>
            <a:miter lim="800000"/>
            <a:headEnd/>
            <a:tailEnd/>
          </a:ln>
          <a:effectLst/>
          <a:ex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16 </a:t>
            </a:r>
            <a:r>
              <a:rPr kumimoji="1" lang="zh-CN" altLang="en-US" sz="1300" b="1" dirty="0">
                <a:latin typeface="微软雅黑" pitchFamily="34" charset="-122"/>
                <a:ea typeface="微软雅黑" pitchFamily="34" charset="-122"/>
              </a:rPr>
              <a:t>（表示无法到达），是直接交付。”</a:t>
            </a:r>
          </a:p>
        </p:txBody>
      </p:sp>
    </p:spTree>
    <p:extLst>
      <p:ext uri="{BB962C8B-B14F-4D97-AF65-F5344CB8AC3E}">
        <p14:creationId xmlns:p14="http://schemas.microsoft.com/office/powerpoint/2010/main" val="153371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childTnLst>
                                </p:cTn>
                              </p:par>
                            </p:childTnLst>
                          </p:cTn>
                        </p:par>
                        <p:par>
                          <p:cTn id="16" fill="hold">
                            <p:stCondLst>
                              <p:cond delay="0"/>
                            </p:stCondLst>
                            <p:childTnLst>
                              <p:par>
                                <p:cTn id="17" presetID="35" presetClass="emph" presetSubtype="0" repeatCount="3000" fill="hold" nodeType="afterEffect">
                                  <p:stCondLst>
                                    <p:cond delay="0"/>
                                  </p:stCondLst>
                                  <p:childTnLst>
                                    <p:anim calcmode="discrete" valueType="str">
                                      <p:cBhvr>
                                        <p:cTn id="18" dur="1000" fill="hold"/>
                                        <p:tgtEl>
                                          <p:spTgt spid="106"/>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childTnLst>
                                </p:cTn>
                              </p:par>
                            </p:childTnLst>
                          </p:cTn>
                        </p:par>
                        <p:par>
                          <p:cTn id="26" fill="hold">
                            <p:stCondLst>
                              <p:cond delay="0"/>
                            </p:stCondLst>
                            <p:childTnLst>
                              <p:par>
                                <p:cTn id="27" presetID="35" presetClass="emph" presetSubtype="0" repeatCount="3000" fill="hold" nodeType="afterEffect">
                                  <p:stCondLst>
                                    <p:cond delay="0"/>
                                  </p:stCondLst>
                                  <p:childTnLst>
                                    <p:anim calcmode="discrete" valueType="str">
                                      <p:cBhvr>
                                        <p:cTn id="28" dur="1000" fill="hold"/>
                                        <p:tgtEl>
                                          <p:spTgt spid="1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25" grpId="0" animBg="1"/>
      <p:bldP spid="1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圆角矩形 125"/>
          <p:cNvSpPr/>
          <p:nvPr/>
        </p:nvSpPr>
        <p:spPr>
          <a:xfrm>
            <a:off x="545144" y="147271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ine 2"/>
          <p:cNvSpPr>
            <a:spLocks noChangeShapeType="1"/>
          </p:cNvSpPr>
          <p:nvPr/>
        </p:nvSpPr>
        <p:spPr bwMode="auto">
          <a:xfrm>
            <a:off x="2416723" y="209047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4"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95123"/>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 name="Text Box 4"/>
          <p:cNvSpPr txBox="1">
            <a:spLocks noChangeArrowheads="1"/>
          </p:cNvSpPr>
          <p:nvPr/>
        </p:nvSpPr>
        <p:spPr bwMode="auto">
          <a:xfrm>
            <a:off x="5578787" y="214787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6" name="Text Box 5"/>
          <p:cNvSpPr txBox="1">
            <a:spLocks noChangeArrowheads="1"/>
          </p:cNvSpPr>
          <p:nvPr/>
        </p:nvSpPr>
        <p:spPr bwMode="auto">
          <a:xfrm>
            <a:off x="3190375" y="214787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995123"/>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8" name="Group 7"/>
          <p:cNvGrpSpPr>
            <a:grpSpLocks/>
          </p:cNvGrpSpPr>
          <p:nvPr/>
        </p:nvGrpSpPr>
        <p:grpSpPr bwMode="auto">
          <a:xfrm>
            <a:off x="1793796" y="1825830"/>
            <a:ext cx="783138" cy="526362"/>
            <a:chOff x="4830" y="1752"/>
            <a:chExt cx="667" cy="477"/>
          </a:xfrm>
          <a:solidFill>
            <a:srgbClr val="00FFFF"/>
          </a:solidFill>
        </p:grpSpPr>
        <p:grpSp>
          <p:nvGrpSpPr>
            <p:cNvPr id="9" name="Group 8"/>
            <p:cNvGrpSpPr>
              <a:grpSpLocks/>
            </p:cNvGrpSpPr>
            <p:nvPr/>
          </p:nvGrpSpPr>
          <p:grpSpPr bwMode="auto">
            <a:xfrm>
              <a:off x="4830" y="1752"/>
              <a:ext cx="667" cy="477"/>
              <a:chOff x="2949" y="196"/>
              <a:chExt cx="941" cy="598"/>
            </a:xfrm>
            <a:grpFill/>
          </p:grpSpPr>
          <p:sp>
            <p:nvSpPr>
              <p:cNvPr id="11"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22" name="Group 21"/>
          <p:cNvGrpSpPr>
            <a:grpSpLocks/>
          </p:cNvGrpSpPr>
          <p:nvPr/>
        </p:nvGrpSpPr>
        <p:grpSpPr bwMode="auto">
          <a:xfrm>
            <a:off x="6444139" y="1825830"/>
            <a:ext cx="783138" cy="526362"/>
            <a:chOff x="4830" y="1752"/>
            <a:chExt cx="667" cy="477"/>
          </a:xfrm>
          <a:solidFill>
            <a:srgbClr val="00FFFF"/>
          </a:solidFill>
        </p:grpSpPr>
        <p:grpSp>
          <p:nvGrpSpPr>
            <p:cNvPr id="23" name="Group 22"/>
            <p:cNvGrpSpPr>
              <a:grpSpLocks/>
            </p:cNvGrpSpPr>
            <p:nvPr/>
          </p:nvGrpSpPr>
          <p:grpSpPr bwMode="auto">
            <a:xfrm>
              <a:off x="4830" y="1752"/>
              <a:ext cx="667" cy="477"/>
              <a:chOff x="2949" y="196"/>
              <a:chExt cx="941" cy="598"/>
            </a:xfrm>
            <a:grpFill/>
          </p:grpSpPr>
          <p:sp>
            <p:nvSpPr>
              <p:cNvPr id="25"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6"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7"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8"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9"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0"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1"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2"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3"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4"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5"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24"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36" name="Group 35"/>
          <p:cNvGrpSpPr>
            <a:grpSpLocks/>
          </p:cNvGrpSpPr>
          <p:nvPr/>
        </p:nvGrpSpPr>
        <p:grpSpPr bwMode="auto">
          <a:xfrm>
            <a:off x="4099995" y="1825830"/>
            <a:ext cx="783138" cy="526362"/>
            <a:chOff x="4830" y="1752"/>
            <a:chExt cx="667" cy="477"/>
          </a:xfrm>
          <a:solidFill>
            <a:srgbClr val="00FFFF"/>
          </a:solidFill>
        </p:grpSpPr>
        <p:grpSp>
          <p:nvGrpSpPr>
            <p:cNvPr id="37" name="Group 36"/>
            <p:cNvGrpSpPr>
              <a:grpSpLocks/>
            </p:cNvGrpSpPr>
            <p:nvPr/>
          </p:nvGrpSpPr>
          <p:grpSpPr bwMode="auto">
            <a:xfrm>
              <a:off x="4830" y="1752"/>
              <a:ext cx="667" cy="477"/>
              <a:chOff x="2949" y="196"/>
              <a:chExt cx="941" cy="598"/>
            </a:xfrm>
            <a:grpFill/>
          </p:grpSpPr>
          <p:sp>
            <p:nvSpPr>
              <p:cNvPr id="39"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0"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1"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2"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3"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4"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5"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6"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38"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sp>
        <p:nvSpPr>
          <p:cNvPr id="50" name="Line 50"/>
          <p:cNvSpPr>
            <a:spLocks noChangeShapeType="1"/>
          </p:cNvSpPr>
          <p:nvPr/>
        </p:nvSpPr>
        <p:spPr bwMode="auto">
          <a:xfrm>
            <a:off x="2416723" y="2932163"/>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2837789"/>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98956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98956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2837789"/>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2667523"/>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2667523"/>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2667523"/>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2613039"/>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0" name="Text Box 100"/>
          <p:cNvSpPr txBox="1">
            <a:spLocks noChangeArrowheads="1"/>
          </p:cNvSpPr>
          <p:nvPr/>
        </p:nvSpPr>
        <p:spPr bwMode="auto">
          <a:xfrm>
            <a:off x="1697880" y="3319394"/>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a:solidFill>
                  <a:srgbClr val="CC00CC"/>
                </a:solidFill>
                <a:latin typeface="微软雅黑" pitchFamily="34" charset="-122"/>
                <a:ea typeface="微软雅黑" pitchFamily="34" charset="-122"/>
              </a:rPr>
              <a:t>网 </a:t>
            </a:r>
            <a:r>
              <a:rPr kumimoji="1" lang="en-US" altLang="zh-CN" sz="1300" b="1">
                <a:solidFill>
                  <a:srgbClr val="CC00CC"/>
                </a:solidFill>
                <a:latin typeface="微软雅黑" pitchFamily="34" charset="-122"/>
                <a:ea typeface="微软雅黑" pitchFamily="34" charset="-122"/>
              </a:rPr>
              <a:t>1</a:t>
            </a:r>
            <a:r>
              <a:rPr kumimoji="1" lang="zh-CN" altLang="en-US" sz="1300" b="1">
                <a:solidFill>
                  <a:srgbClr val="CC00CC"/>
                </a:solidFill>
                <a:latin typeface="微软雅黑" pitchFamily="34" charset="-122"/>
                <a:ea typeface="微软雅黑" pitchFamily="34" charset="-122"/>
              </a:rPr>
              <a:t>出了故障</a:t>
            </a:r>
          </a:p>
        </p:txBody>
      </p:sp>
      <p:sp>
        <p:nvSpPr>
          <p:cNvPr id="101" name="Text Box 101"/>
          <p:cNvSpPr txBox="1">
            <a:spLocks noChangeArrowheads="1"/>
          </p:cNvSpPr>
          <p:nvPr/>
        </p:nvSpPr>
        <p:spPr bwMode="auto">
          <a:xfrm>
            <a:off x="1486022" y="162540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2" name="Group 102"/>
          <p:cNvGrpSpPr>
            <a:grpSpLocks/>
          </p:cNvGrpSpPr>
          <p:nvPr/>
        </p:nvGrpSpPr>
        <p:grpSpPr bwMode="auto">
          <a:xfrm>
            <a:off x="2816199" y="1744104"/>
            <a:ext cx="977077" cy="191669"/>
            <a:chOff x="1491" y="212"/>
            <a:chExt cx="853" cy="240"/>
          </a:xfrm>
          <a:solidFill>
            <a:srgbClr val="FFFF00"/>
          </a:solidFill>
        </p:grpSpPr>
        <p:sp>
          <p:nvSpPr>
            <p:cNvPr id="103"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4"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5" name="Text Box 105"/>
          <p:cNvSpPr txBox="1">
            <a:spLocks noChangeArrowheads="1"/>
          </p:cNvSpPr>
          <p:nvPr/>
        </p:nvSpPr>
        <p:spPr bwMode="auto">
          <a:xfrm>
            <a:off x="2828846" y="1789831"/>
            <a:ext cx="679994" cy="192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06" name="Group 106"/>
          <p:cNvGrpSpPr>
            <a:grpSpLocks/>
          </p:cNvGrpSpPr>
          <p:nvPr/>
        </p:nvGrpSpPr>
        <p:grpSpPr bwMode="auto">
          <a:xfrm>
            <a:off x="2973246" y="3363176"/>
            <a:ext cx="1001320" cy="233507"/>
            <a:chOff x="1566" y="2024"/>
            <a:chExt cx="950" cy="240"/>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1" name="Group 111"/>
          <p:cNvGrpSpPr>
            <a:grpSpLocks/>
          </p:cNvGrpSpPr>
          <p:nvPr/>
        </p:nvGrpSpPr>
        <p:grpSpPr bwMode="auto">
          <a:xfrm flipH="1">
            <a:off x="5027535" y="1757725"/>
            <a:ext cx="977077" cy="191669"/>
            <a:chOff x="1491" y="212"/>
            <a:chExt cx="853" cy="240"/>
          </a:xfrm>
          <a:solidFill>
            <a:srgbClr val="66FF66"/>
          </a:solidFill>
        </p:grpSpPr>
        <p:sp>
          <p:nvSpPr>
            <p:cNvPr id="11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4" name="Text Box 114"/>
          <p:cNvSpPr txBox="1">
            <a:spLocks noChangeArrowheads="1"/>
          </p:cNvSpPr>
          <p:nvPr/>
        </p:nvSpPr>
        <p:spPr bwMode="auto">
          <a:xfrm>
            <a:off x="5286824" y="1816101"/>
            <a:ext cx="774571" cy="19236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nvGrpSpPr>
          <p:cNvPr id="115" name="Group 115"/>
          <p:cNvGrpSpPr>
            <a:grpSpLocks/>
          </p:cNvGrpSpPr>
          <p:nvPr/>
        </p:nvGrpSpPr>
        <p:grpSpPr bwMode="auto">
          <a:xfrm>
            <a:off x="5027536" y="3331074"/>
            <a:ext cx="1033995" cy="251020"/>
            <a:chOff x="3515" y="1991"/>
            <a:chExt cx="981" cy="258"/>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51"/>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20" name="Group 121"/>
          <p:cNvGrpSpPr>
            <a:grpSpLocks/>
          </p:cNvGrpSpPr>
          <p:nvPr/>
        </p:nvGrpSpPr>
        <p:grpSpPr bwMode="auto">
          <a:xfrm>
            <a:off x="2972193" y="3671610"/>
            <a:ext cx="1002374" cy="231561"/>
            <a:chOff x="1565" y="2478"/>
            <a:chExt cx="951" cy="238"/>
          </a:xfrm>
          <a:solidFill>
            <a:srgbClr val="FFFF00"/>
          </a:solidFill>
        </p:grpSpPr>
        <p:grpSp>
          <p:nvGrpSpPr>
            <p:cNvPr id="121" name="Group 122"/>
            <p:cNvGrpSpPr>
              <a:grpSpLocks/>
            </p:cNvGrpSpPr>
            <p:nvPr/>
          </p:nvGrpSpPr>
          <p:grpSpPr bwMode="auto">
            <a:xfrm>
              <a:off x="1589" y="2478"/>
              <a:ext cx="927" cy="197"/>
              <a:chOff x="1491" y="212"/>
              <a:chExt cx="853" cy="240"/>
            </a:xfrm>
            <a:grpFill/>
          </p:grpSpPr>
          <p:sp>
            <p:nvSpPr>
              <p:cNvPr id="123"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4"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2" name="Text Box 125"/>
            <p:cNvSpPr txBox="1">
              <a:spLocks noChangeArrowheads="1"/>
            </p:cNvSpPr>
            <p:nvPr/>
          </p:nvSpPr>
          <p:spPr bwMode="auto">
            <a:xfrm>
              <a:off x="1565" y="2518"/>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1  3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sp>
        <p:nvSpPr>
          <p:cNvPr id="125" name="Text Box 120"/>
          <p:cNvSpPr txBox="1">
            <a:spLocks noChangeArrowheads="1"/>
          </p:cNvSpPr>
          <p:nvPr/>
        </p:nvSpPr>
        <p:spPr bwMode="auto">
          <a:xfrm>
            <a:off x="1839563" y="4130604"/>
            <a:ext cx="4949184" cy="692497"/>
          </a:xfrm>
          <a:prstGeom prst="rect">
            <a:avLst/>
          </a:prstGeom>
          <a:solidFill>
            <a:srgbClr val="00FF99"/>
          </a:solidFill>
          <a:ln w="9525">
            <a:solidFill>
              <a:schemeClr val="tx2"/>
            </a:solidFill>
            <a:miter lim="800000"/>
            <a:headEnd/>
            <a:tailEnd/>
          </a:ln>
          <a:effectLst/>
          <a:ex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收到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 </a:t>
            </a:r>
            <a:r>
              <a:rPr kumimoji="1" lang="zh-CN" altLang="en-US" sz="1300" b="1" dirty="0">
                <a:latin typeface="微软雅黑" pitchFamily="34" charset="-122"/>
                <a:ea typeface="微软雅黑" pitchFamily="34" charset="-122"/>
              </a:rPr>
              <a:t>的更新报文后，误认为可经过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到达网 </a:t>
            </a:r>
            <a:r>
              <a:rPr kumimoji="1" lang="en-US" altLang="zh-CN" sz="1300" b="1" dirty="0">
                <a:latin typeface="微软雅黑" pitchFamily="34" charset="-122"/>
                <a:ea typeface="微软雅黑" pitchFamily="34" charset="-122"/>
              </a:rPr>
              <a:t>1</a:t>
            </a:r>
            <a:r>
              <a:rPr kumimoji="1" lang="zh-CN" altLang="en-US" sz="1300" b="1" dirty="0">
                <a:latin typeface="微软雅黑" pitchFamily="34" charset="-122"/>
                <a:ea typeface="微软雅黑" pitchFamily="34" charset="-122"/>
              </a:rPr>
              <a:t>，于是更新自己的路由表，说：“我到网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3</a:t>
            </a:r>
            <a:r>
              <a:rPr kumimoji="1" lang="zh-CN" altLang="en-US" sz="1300" b="1" dirty="0">
                <a:latin typeface="微软雅黑" pitchFamily="34" charset="-122"/>
                <a:ea typeface="微软雅黑" pitchFamily="34" charset="-122"/>
              </a:rPr>
              <a:t>，下一跳经过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a:t>
            </a:r>
            <a:r>
              <a:rPr kumimoji="1" lang="zh-CN" altLang="en-US" sz="1300" b="1" dirty="0">
                <a:latin typeface="微软雅黑" pitchFamily="34" charset="-122"/>
                <a:ea typeface="微软雅黑" pitchFamily="34" charset="-122"/>
              </a:rPr>
              <a:t>。然后将此更新信息发送给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zh-CN" altLang="en-US" sz="1300" b="1" dirty="0">
                <a:latin typeface="微软雅黑" pitchFamily="34" charset="-122"/>
                <a:ea typeface="微软雅黑" pitchFamily="34" charset="-122"/>
              </a:rPr>
              <a:t>。</a:t>
            </a:r>
          </a:p>
        </p:txBody>
      </p:sp>
    </p:spTree>
    <p:extLst>
      <p:ext uri="{BB962C8B-B14F-4D97-AF65-F5344CB8AC3E}">
        <p14:creationId xmlns:p14="http://schemas.microsoft.com/office/powerpoint/2010/main" val="363900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0"/>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1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圆角矩形 130"/>
          <p:cNvSpPr/>
          <p:nvPr/>
        </p:nvSpPr>
        <p:spPr>
          <a:xfrm>
            <a:off x="545144" y="147271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ine 2"/>
          <p:cNvSpPr>
            <a:spLocks noChangeShapeType="1"/>
          </p:cNvSpPr>
          <p:nvPr/>
        </p:nvSpPr>
        <p:spPr bwMode="auto">
          <a:xfrm>
            <a:off x="2416723" y="209047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4"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95123"/>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 name="Text Box 4"/>
          <p:cNvSpPr txBox="1">
            <a:spLocks noChangeArrowheads="1"/>
          </p:cNvSpPr>
          <p:nvPr/>
        </p:nvSpPr>
        <p:spPr bwMode="auto">
          <a:xfrm>
            <a:off x="5578787" y="214787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6" name="Text Box 5"/>
          <p:cNvSpPr txBox="1">
            <a:spLocks noChangeArrowheads="1"/>
          </p:cNvSpPr>
          <p:nvPr/>
        </p:nvSpPr>
        <p:spPr bwMode="auto">
          <a:xfrm>
            <a:off x="3190375" y="214787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995123"/>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8" name="Group 7"/>
          <p:cNvGrpSpPr>
            <a:grpSpLocks/>
          </p:cNvGrpSpPr>
          <p:nvPr/>
        </p:nvGrpSpPr>
        <p:grpSpPr bwMode="auto">
          <a:xfrm>
            <a:off x="1793796" y="1825830"/>
            <a:ext cx="783138" cy="526362"/>
            <a:chOff x="4830" y="1752"/>
            <a:chExt cx="667" cy="477"/>
          </a:xfrm>
          <a:solidFill>
            <a:srgbClr val="00FFFF"/>
          </a:solidFill>
        </p:grpSpPr>
        <p:grpSp>
          <p:nvGrpSpPr>
            <p:cNvPr id="9" name="Group 8"/>
            <p:cNvGrpSpPr>
              <a:grpSpLocks/>
            </p:cNvGrpSpPr>
            <p:nvPr/>
          </p:nvGrpSpPr>
          <p:grpSpPr bwMode="auto">
            <a:xfrm>
              <a:off x="4830" y="1752"/>
              <a:ext cx="667" cy="477"/>
              <a:chOff x="2949" y="196"/>
              <a:chExt cx="941" cy="598"/>
            </a:xfrm>
            <a:grpFill/>
          </p:grpSpPr>
          <p:sp>
            <p:nvSpPr>
              <p:cNvPr id="11"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22" name="Group 21"/>
          <p:cNvGrpSpPr>
            <a:grpSpLocks/>
          </p:cNvGrpSpPr>
          <p:nvPr/>
        </p:nvGrpSpPr>
        <p:grpSpPr bwMode="auto">
          <a:xfrm>
            <a:off x="6444139" y="1825830"/>
            <a:ext cx="783138" cy="526362"/>
            <a:chOff x="4830" y="1752"/>
            <a:chExt cx="667" cy="477"/>
          </a:xfrm>
          <a:solidFill>
            <a:srgbClr val="00FFFF"/>
          </a:solidFill>
        </p:grpSpPr>
        <p:grpSp>
          <p:nvGrpSpPr>
            <p:cNvPr id="23" name="Group 22"/>
            <p:cNvGrpSpPr>
              <a:grpSpLocks/>
            </p:cNvGrpSpPr>
            <p:nvPr/>
          </p:nvGrpSpPr>
          <p:grpSpPr bwMode="auto">
            <a:xfrm>
              <a:off x="4830" y="1752"/>
              <a:ext cx="667" cy="477"/>
              <a:chOff x="2949" y="196"/>
              <a:chExt cx="941" cy="598"/>
            </a:xfrm>
            <a:grpFill/>
          </p:grpSpPr>
          <p:sp>
            <p:nvSpPr>
              <p:cNvPr id="25"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6"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7"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8"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9"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0"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1"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2"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3"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4"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5"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24"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36" name="Group 35"/>
          <p:cNvGrpSpPr>
            <a:grpSpLocks/>
          </p:cNvGrpSpPr>
          <p:nvPr/>
        </p:nvGrpSpPr>
        <p:grpSpPr bwMode="auto">
          <a:xfrm>
            <a:off x="4099995" y="1825830"/>
            <a:ext cx="783138" cy="526362"/>
            <a:chOff x="4830" y="1752"/>
            <a:chExt cx="667" cy="477"/>
          </a:xfrm>
          <a:solidFill>
            <a:srgbClr val="00FFFF"/>
          </a:solidFill>
        </p:grpSpPr>
        <p:grpSp>
          <p:nvGrpSpPr>
            <p:cNvPr id="37" name="Group 36"/>
            <p:cNvGrpSpPr>
              <a:grpSpLocks/>
            </p:cNvGrpSpPr>
            <p:nvPr/>
          </p:nvGrpSpPr>
          <p:grpSpPr bwMode="auto">
            <a:xfrm>
              <a:off x="4830" y="1752"/>
              <a:ext cx="667" cy="477"/>
              <a:chOff x="2949" y="196"/>
              <a:chExt cx="941" cy="598"/>
            </a:xfrm>
            <a:grpFill/>
          </p:grpSpPr>
          <p:sp>
            <p:nvSpPr>
              <p:cNvPr id="39"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0"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1"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2"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3"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4"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5"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6"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38"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sp>
        <p:nvSpPr>
          <p:cNvPr id="50" name="Line 50"/>
          <p:cNvSpPr>
            <a:spLocks noChangeShapeType="1"/>
          </p:cNvSpPr>
          <p:nvPr/>
        </p:nvSpPr>
        <p:spPr bwMode="auto">
          <a:xfrm>
            <a:off x="2416723" y="2932163"/>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2837789"/>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98956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98956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2837789"/>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2667523"/>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2667523"/>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2667523"/>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2613039"/>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0" name="Text Box 100"/>
          <p:cNvSpPr txBox="1">
            <a:spLocks noChangeArrowheads="1"/>
          </p:cNvSpPr>
          <p:nvPr/>
        </p:nvSpPr>
        <p:spPr bwMode="auto">
          <a:xfrm>
            <a:off x="1697880" y="3319394"/>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a:solidFill>
                  <a:srgbClr val="CC00CC"/>
                </a:solidFill>
                <a:latin typeface="微软雅黑" pitchFamily="34" charset="-122"/>
                <a:ea typeface="微软雅黑" pitchFamily="34" charset="-122"/>
              </a:rPr>
              <a:t>网 </a:t>
            </a:r>
            <a:r>
              <a:rPr kumimoji="1" lang="en-US" altLang="zh-CN" sz="1300" b="1">
                <a:solidFill>
                  <a:srgbClr val="CC00CC"/>
                </a:solidFill>
                <a:latin typeface="微软雅黑" pitchFamily="34" charset="-122"/>
                <a:ea typeface="微软雅黑" pitchFamily="34" charset="-122"/>
              </a:rPr>
              <a:t>1</a:t>
            </a:r>
            <a:r>
              <a:rPr kumimoji="1" lang="zh-CN" altLang="en-US" sz="1300" b="1">
                <a:solidFill>
                  <a:srgbClr val="CC00CC"/>
                </a:solidFill>
                <a:latin typeface="微软雅黑" pitchFamily="34" charset="-122"/>
                <a:ea typeface="微软雅黑" pitchFamily="34" charset="-122"/>
              </a:rPr>
              <a:t>出了故障</a:t>
            </a:r>
          </a:p>
        </p:txBody>
      </p:sp>
      <p:sp>
        <p:nvSpPr>
          <p:cNvPr id="101" name="Text Box 101"/>
          <p:cNvSpPr txBox="1">
            <a:spLocks noChangeArrowheads="1"/>
          </p:cNvSpPr>
          <p:nvPr/>
        </p:nvSpPr>
        <p:spPr bwMode="auto">
          <a:xfrm>
            <a:off x="1486022" y="162540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2" name="Group 102"/>
          <p:cNvGrpSpPr>
            <a:grpSpLocks/>
          </p:cNvGrpSpPr>
          <p:nvPr/>
        </p:nvGrpSpPr>
        <p:grpSpPr bwMode="auto">
          <a:xfrm>
            <a:off x="2816199" y="1744104"/>
            <a:ext cx="977077" cy="191669"/>
            <a:chOff x="1491" y="212"/>
            <a:chExt cx="853" cy="240"/>
          </a:xfrm>
          <a:solidFill>
            <a:srgbClr val="FFFF00"/>
          </a:solidFill>
        </p:grpSpPr>
        <p:sp>
          <p:nvSpPr>
            <p:cNvPr id="103"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4"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5" name="Text Box 105"/>
          <p:cNvSpPr txBox="1">
            <a:spLocks noChangeArrowheads="1"/>
          </p:cNvSpPr>
          <p:nvPr/>
        </p:nvSpPr>
        <p:spPr bwMode="auto">
          <a:xfrm>
            <a:off x="2828846" y="1789831"/>
            <a:ext cx="679994" cy="192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06" name="Group 106"/>
          <p:cNvGrpSpPr>
            <a:grpSpLocks/>
          </p:cNvGrpSpPr>
          <p:nvPr/>
        </p:nvGrpSpPr>
        <p:grpSpPr bwMode="auto">
          <a:xfrm>
            <a:off x="2973246" y="3363176"/>
            <a:ext cx="1001320" cy="233507"/>
            <a:chOff x="1566" y="2024"/>
            <a:chExt cx="950" cy="240"/>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1" name="Group 111"/>
          <p:cNvGrpSpPr>
            <a:grpSpLocks/>
          </p:cNvGrpSpPr>
          <p:nvPr/>
        </p:nvGrpSpPr>
        <p:grpSpPr bwMode="auto">
          <a:xfrm flipH="1">
            <a:off x="5027535" y="1757725"/>
            <a:ext cx="977077" cy="191669"/>
            <a:chOff x="1491" y="212"/>
            <a:chExt cx="853" cy="240"/>
          </a:xfrm>
          <a:solidFill>
            <a:srgbClr val="66FF66"/>
          </a:solidFill>
        </p:grpSpPr>
        <p:sp>
          <p:nvSpPr>
            <p:cNvPr id="11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4" name="Text Box 114"/>
          <p:cNvSpPr txBox="1">
            <a:spLocks noChangeArrowheads="1"/>
          </p:cNvSpPr>
          <p:nvPr/>
        </p:nvSpPr>
        <p:spPr bwMode="auto">
          <a:xfrm>
            <a:off x="5286824" y="1816101"/>
            <a:ext cx="774571" cy="19236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nvGrpSpPr>
          <p:cNvPr id="115" name="Group 115"/>
          <p:cNvGrpSpPr>
            <a:grpSpLocks/>
          </p:cNvGrpSpPr>
          <p:nvPr/>
        </p:nvGrpSpPr>
        <p:grpSpPr bwMode="auto">
          <a:xfrm>
            <a:off x="5027536" y="3331074"/>
            <a:ext cx="1033995" cy="251020"/>
            <a:chOff x="3515" y="1991"/>
            <a:chExt cx="981" cy="258"/>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51"/>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20" name="Group 121"/>
          <p:cNvGrpSpPr>
            <a:grpSpLocks/>
          </p:cNvGrpSpPr>
          <p:nvPr/>
        </p:nvGrpSpPr>
        <p:grpSpPr bwMode="auto">
          <a:xfrm>
            <a:off x="2972193" y="3671610"/>
            <a:ext cx="1002374" cy="231561"/>
            <a:chOff x="1565" y="2478"/>
            <a:chExt cx="951" cy="238"/>
          </a:xfrm>
          <a:solidFill>
            <a:srgbClr val="FFFF00"/>
          </a:solidFill>
        </p:grpSpPr>
        <p:grpSp>
          <p:nvGrpSpPr>
            <p:cNvPr id="121" name="Group 122"/>
            <p:cNvGrpSpPr>
              <a:grpSpLocks/>
            </p:cNvGrpSpPr>
            <p:nvPr/>
          </p:nvGrpSpPr>
          <p:grpSpPr bwMode="auto">
            <a:xfrm>
              <a:off x="1589" y="2478"/>
              <a:ext cx="927" cy="197"/>
              <a:chOff x="1491" y="212"/>
              <a:chExt cx="853" cy="240"/>
            </a:xfrm>
            <a:grpFill/>
          </p:grpSpPr>
          <p:sp>
            <p:nvSpPr>
              <p:cNvPr id="123"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4"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2" name="Text Box 125"/>
            <p:cNvSpPr txBox="1">
              <a:spLocks noChangeArrowheads="1"/>
            </p:cNvSpPr>
            <p:nvPr/>
          </p:nvSpPr>
          <p:spPr bwMode="auto">
            <a:xfrm>
              <a:off x="1565" y="2518"/>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1  3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sp>
        <p:nvSpPr>
          <p:cNvPr id="125" name="Text Box 120"/>
          <p:cNvSpPr txBox="1">
            <a:spLocks noChangeArrowheads="1"/>
          </p:cNvSpPr>
          <p:nvPr/>
        </p:nvSpPr>
        <p:spPr bwMode="auto">
          <a:xfrm>
            <a:off x="1839563" y="4130604"/>
            <a:ext cx="4949184" cy="492443"/>
          </a:xfrm>
          <a:prstGeom prst="rect">
            <a:avLst/>
          </a:prstGeom>
          <a:solidFill>
            <a:srgbClr val="00FF99"/>
          </a:solidFill>
          <a:ln w="9525">
            <a:solidFill>
              <a:schemeClr val="tx2"/>
            </a:solidFill>
            <a:miter lim="800000"/>
            <a:headEnd/>
            <a:tailEnd/>
          </a:ln>
          <a:effectLst/>
          <a:ex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以后又更新自己的路由表为“</a:t>
            </a:r>
            <a:r>
              <a:rPr kumimoji="1" lang="en-US" altLang="zh-CN" sz="1300" b="1" dirty="0">
                <a:latin typeface="微软雅黑" pitchFamily="34" charset="-122"/>
                <a:ea typeface="微软雅黑" pitchFamily="34" charset="-122"/>
              </a:rPr>
              <a:t>1, 4, 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a:t>
            </a:r>
            <a:r>
              <a:rPr kumimoji="1" lang="zh-CN" altLang="en-US" sz="1300" b="1" dirty="0">
                <a:latin typeface="微软雅黑" pitchFamily="34" charset="-122"/>
                <a:ea typeface="微软雅黑" pitchFamily="34" charset="-122"/>
              </a:rPr>
              <a:t>，表明 “我到网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距离是 </a:t>
            </a:r>
            <a:r>
              <a:rPr kumimoji="1" lang="en-US" altLang="zh-CN" sz="1300" b="1" dirty="0">
                <a:latin typeface="微软雅黑" pitchFamily="34" charset="-122"/>
                <a:ea typeface="微软雅黑" pitchFamily="34" charset="-122"/>
              </a:rPr>
              <a:t>4</a:t>
            </a:r>
            <a:r>
              <a:rPr kumimoji="1" lang="zh-CN" altLang="en-US" sz="1300" b="1" dirty="0">
                <a:latin typeface="微软雅黑" pitchFamily="34" charset="-122"/>
                <a:ea typeface="微软雅黑" pitchFamily="34" charset="-122"/>
              </a:rPr>
              <a:t>，下一跳经过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a:t>
            </a:r>
            <a:r>
              <a:rPr kumimoji="1" lang="zh-CN" altLang="en-US" sz="1300" b="1" dirty="0">
                <a:latin typeface="微软雅黑" pitchFamily="34" charset="-122"/>
                <a:ea typeface="微软雅黑" pitchFamily="34" charset="-122"/>
              </a:rPr>
              <a:t>。 </a:t>
            </a:r>
          </a:p>
        </p:txBody>
      </p:sp>
      <p:grpSp>
        <p:nvGrpSpPr>
          <p:cNvPr id="126" name="Group 115"/>
          <p:cNvGrpSpPr>
            <a:grpSpLocks/>
          </p:cNvGrpSpPr>
          <p:nvPr/>
        </p:nvGrpSpPr>
        <p:grpSpPr bwMode="auto">
          <a:xfrm>
            <a:off x="5027536" y="3732945"/>
            <a:ext cx="1033995" cy="251020"/>
            <a:chOff x="3515" y="1991"/>
            <a:chExt cx="981" cy="258"/>
          </a:xfrm>
          <a:solidFill>
            <a:srgbClr val="66FF66"/>
          </a:solidFill>
        </p:grpSpPr>
        <p:grpSp>
          <p:nvGrpSpPr>
            <p:cNvPr id="127" name="Group 116"/>
            <p:cNvGrpSpPr>
              <a:grpSpLocks/>
            </p:cNvGrpSpPr>
            <p:nvPr/>
          </p:nvGrpSpPr>
          <p:grpSpPr bwMode="auto">
            <a:xfrm flipH="1">
              <a:off x="3515" y="1991"/>
              <a:ext cx="927" cy="197"/>
              <a:chOff x="1491" y="212"/>
              <a:chExt cx="853" cy="240"/>
            </a:xfrm>
            <a:grpFill/>
          </p:grpSpPr>
          <p:sp>
            <p:nvSpPr>
              <p:cNvPr id="129"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0"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8" name="Text Box 119"/>
            <p:cNvSpPr txBox="1">
              <a:spLocks noChangeArrowheads="1"/>
            </p:cNvSpPr>
            <p:nvPr/>
          </p:nvSpPr>
          <p:spPr bwMode="auto">
            <a:xfrm>
              <a:off x="3761" y="2051"/>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1  4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Tree>
    <p:extLst>
      <p:ext uri="{BB962C8B-B14F-4D97-AF65-F5344CB8AC3E}">
        <p14:creationId xmlns:p14="http://schemas.microsoft.com/office/powerpoint/2010/main" val="5320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1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圆角矩形 205"/>
          <p:cNvSpPr/>
          <p:nvPr/>
        </p:nvSpPr>
        <p:spPr>
          <a:xfrm>
            <a:off x="545144" y="147271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Line 50"/>
          <p:cNvSpPr>
            <a:spLocks noChangeShapeType="1"/>
          </p:cNvSpPr>
          <p:nvPr/>
        </p:nvSpPr>
        <p:spPr bwMode="auto">
          <a:xfrm>
            <a:off x="2416723" y="2643289"/>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2548915"/>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700693"/>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700693"/>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2548915"/>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2378649"/>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2378649"/>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2378649"/>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2324165"/>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0" name="Text Box 100"/>
          <p:cNvSpPr txBox="1">
            <a:spLocks noChangeArrowheads="1"/>
          </p:cNvSpPr>
          <p:nvPr/>
        </p:nvSpPr>
        <p:spPr bwMode="auto">
          <a:xfrm>
            <a:off x="1697880" y="3030520"/>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a:solidFill>
                  <a:srgbClr val="CC00CC"/>
                </a:solidFill>
                <a:latin typeface="微软雅黑" pitchFamily="34" charset="-122"/>
                <a:ea typeface="微软雅黑" pitchFamily="34" charset="-122"/>
              </a:rPr>
              <a:t>网 </a:t>
            </a:r>
            <a:r>
              <a:rPr kumimoji="1" lang="en-US" altLang="zh-CN" sz="1300" b="1">
                <a:solidFill>
                  <a:srgbClr val="CC00CC"/>
                </a:solidFill>
                <a:latin typeface="微软雅黑" pitchFamily="34" charset="-122"/>
                <a:ea typeface="微软雅黑" pitchFamily="34" charset="-122"/>
              </a:rPr>
              <a:t>1</a:t>
            </a:r>
            <a:r>
              <a:rPr kumimoji="1" lang="zh-CN" altLang="en-US" sz="1300" b="1">
                <a:solidFill>
                  <a:srgbClr val="CC00CC"/>
                </a:solidFill>
                <a:latin typeface="微软雅黑" pitchFamily="34" charset="-122"/>
                <a:ea typeface="微软雅黑" pitchFamily="34" charset="-122"/>
              </a:rPr>
              <a:t>出了故障</a:t>
            </a:r>
          </a:p>
        </p:txBody>
      </p:sp>
      <p:grpSp>
        <p:nvGrpSpPr>
          <p:cNvPr id="106" name="Group 106"/>
          <p:cNvGrpSpPr>
            <a:grpSpLocks/>
          </p:cNvGrpSpPr>
          <p:nvPr/>
        </p:nvGrpSpPr>
        <p:grpSpPr bwMode="auto">
          <a:xfrm>
            <a:off x="2973246" y="3074302"/>
            <a:ext cx="1001320" cy="233507"/>
            <a:chOff x="1566" y="2024"/>
            <a:chExt cx="950" cy="240"/>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5" name="Group 115"/>
          <p:cNvGrpSpPr>
            <a:grpSpLocks/>
          </p:cNvGrpSpPr>
          <p:nvPr/>
        </p:nvGrpSpPr>
        <p:grpSpPr bwMode="auto">
          <a:xfrm>
            <a:off x="5027536" y="3042200"/>
            <a:ext cx="1033995" cy="251020"/>
            <a:chOff x="3515" y="1991"/>
            <a:chExt cx="981" cy="258"/>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51"/>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20" name="Group 121"/>
          <p:cNvGrpSpPr>
            <a:grpSpLocks/>
          </p:cNvGrpSpPr>
          <p:nvPr/>
        </p:nvGrpSpPr>
        <p:grpSpPr bwMode="auto">
          <a:xfrm>
            <a:off x="2972193" y="3382736"/>
            <a:ext cx="1002374" cy="231561"/>
            <a:chOff x="1565" y="2478"/>
            <a:chExt cx="951" cy="238"/>
          </a:xfrm>
          <a:solidFill>
            <a:srgbClr val="FFFF00"/>
          </a:solidFill>
        </p:grpSpPr>
        <p:grpSp>
          <p:nvGrpSpPr>
            <p:cNvPr id="121" name="Group 122"/>
            <p:cNvGrpSpPr>
              <a:grpSpLocks/>
            </p:cNvGrpSpPr>
            <p:nvPr/>
          </p:nvGrpSpPr>
          <p:grpSpPr bwMode="auto">
            <a:xfrm>
              <a:off x="1589" y="2478"/>
              <a:ext cx="927" cy="197"/>
              <a:chOff x="1491" y="212"/>
              <a:chExt cx="853" cy="240"/>
            </a:xfrm>
            <a:grpFill/>
          </p:grpSpPr>
          <p:sp>
            <p:nvSpPr>
              <p:cNvPr id="123"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4"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2" name="Text Box 125"/>
            <p:cNvSpPr txBox="1">
              <a:spLocks noChangeArrowheads="1"/>
            </p:cNvSpPr>
            <p:nvPr/>
          </p:nvSpPr>
          <p:spPr bwMode="auto">
            <a:xfrm>
              <a:off x="1565" y="2518"/>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1  3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sp>
        <p:nvSpPr>
          <p:cNvPr id="125" name="Text Box 120"/>
          <p:cNvSpPr txBox="1">
            <a:spLocks noChangeArrowheads="1"/>
          </p:cNvSpPr>
          <p:nvPr/>
        </p:nvSpPr>
        <p:spPr bwMode="auto">
          <a:xfrm>
            <a:off x="1839563" y="4561428"/>
            <a:ext cx="4949184" cy="492443"/>
          </a:xfrm>
          <a:prstGeom prst="rect">
            <a:avLst/>
          </a:prstGeom>
          <a:solidFill>
            <a:srgbClr val="00FF99"/>
          </a:solidFill>
          <a:ln w="9525">
            <a:solidFill>
              <a:schemeClr val="tx2"/>
            </a:solidFill>
            <a:miter lim="800000"/>
            <a:headEnd/>
            <a:tailEnd/>
          </a:ln>
          <a:effectLst/>
          <a:extLst/>
        </p:spPr>
        <p:txBody>
          <a:bodyPr wrap="square">
            <a:spAutoFit/>
          </a:bodyPr>
          <a:lstStyle/>
          <a:p>
            <a:r>
              <a:rPr kumimoji="1" lang="zh-CN" altLang="en-US" sz="1300" b="1" dirty="0">
                <a:latin typeface="微软雅黑" pitchFamily="34" charset="-122"/>
                <a:ea typeface="微软雅黑" pitchFamily="34" charset="-122"/>
              </a:rPr>
              <a:t>这样不断更新下去，直到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和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 </a:t>
            </a:r>
            <a:r>
              <a:rPr kumimoji="1" lang="zh-CN" altLang="en-US" sz="1300" b="1" dirty="0">
                <a:latin typeface="微软雅黑" pitchFamily="34" charset="-122"/>
                <a:ea typeface="微软雅黑" pitchFamily="34" charset="-122"/>
              </a:rPr>
              <a:t>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的距离都增大到 </a:t>
            </a:r>
            <a:r>
              <a:rPr kumimoji="1" lang="en-US" altLang="zh-CN" sz="1300" b="1" dirty="0">
                <a:latin typeface="微软雅黑" pitchFamily="34" charset="-122"/>
                <a:ea typeface="微软雅黑" pitchFamily="34" charset="-122"/>
              </a:rPr>
              <a:t>16 </a:t>
            </a:r>
            <a:r>
              <a:rPr kumimoji="1" lang="zh-CN" altLang="en-US" sz="1300" b="1" dirty="0">
                <a:latin typeface="微软雅黑" pitchFamily="34" charset="-122"/>
                <a:ea typeface="微软雅黑" pitchFamily="34" charset="-122"/>
              </a:rPr>
              <a:t>时，</a:t>
            </a:r>
            <a:r>
              <a:rPr kumimoji="1" lang="en-US" altLang="zh-CN" sz="1300" b="1" dirty="0">
                <a:latin typeface="微软雅黑" pitchFamily="34" charset="-122"/>
                <a:ea typeface="微软雅黑" pitchFamily="34" charset="-122"/>
              </a:rPr>
              <a:t> 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和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zh-CN" altLang="en-US" sz="1300" b="1" dirty="0">
                <a:latin typeface="微软雅黑" pitchFamily="34" charset="-122"/>
                <a:ea typeface="微软雅黑" pitchFamily="34" charset="-122"/>
              </a:rPr>
              <a:t>才知道网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是不可达的。 </a:t>
            </a:r>
          </a:p>
        </p:txBody>
      </p:sp>
      <p:grpSp>
        <p:nvGrpSpPr>
          <p:cNvPr id="126" name="Group 115"/>
          <p:cNvGrpSpPr>
            <a:grpSpLocks/>
          </p:cNvGrpSpPr>
          <p:nvPr/>
        </p:nvGrpSpPr>
        <p:grpSpPr bwMode="auto">
          <a:xfrm>
            <a:off x="5027536" y="3444071"/>
            <a:ext cx="1033995" cy="251020"/>
            <a:chOff x="3515" y="1991"/>
            <a:chExt cx="981" cy="258"/>
          </a:xfrm>
          <a:solidFill>
            <a:srgbClr val="66FF66"/>
          </a:solidFill>
        </p:grpSpPr>
        <p:grpSp>
          <p:nvGrpSpPr>
            <p:cNvPr id="127" name="Group 116"/>
            <p:cNvGrpSpPr>
              <a:grpSpLocks/>
            </p:cNvGrpSpPr>
            <p:nvPr/>
          </p:nvGrpSpPr>
          <p:grpSpPr bwMode="auto">
            <a:xfrm flipH="1">
              <a:off x="3515" y="1991"/>
              <a:ext cx="927" cy="197"/>
              <a:chOff x="1491" y="212"/>
              <a:chExt cx="853" cy="240"/>
            </a:xfrm>
            <a:grpFill/>
          </p:grpSpPr>
          <p:sp>
            <p:nvSpPr>
              <p:cNvPr id="129"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0"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8" name="Text Box 119"/>
            <p:cNvSpPr txBox="1">
              <a:spLocks noChangeArrowheads="1"/>
            </p:cNvSpPr>
            <p:nvPr/>
          </p:nvSpPr>
          <p:spPr bwMode="auto">
            <a:xfrm>
              <a:off x="3761" y="2051"/>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1  4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31" name="Group 121"/>
          <p:cNvGrpSpPr>
            <a:grpSpLocks/>
          </p:cNvGrpSpPr>
          <p:nvPr/>
        </p:nvGrpSpPr>
        <p:grpSpPr bwMode="auto">
          <a:xfrm>
            <a:off x="2972193" y="3696937"/>
            <a:ext cx="1002374" cy="231561"/>
            <a:chOff x="1565" y="2478"/>
            <a:chExt cx="951" cy="238"/>
          </a:xfrm>
          <a:solidFill>
            <a:srgbClr val="FFFF00"/>
          </a:solidFill>
        </p:grpSpPr>
        <p:grpSp>
          <p:nvGrpSpPr>
            <p:cNvPr id="132" name="Group 122"/>
            <p:cNvGrpSpPr>
              <a:grpSpLocks/>
            </p:cNvGrpSpPr>
            <p:nvPr/>
          </p:nvGrpSpPr>
          <p:grpSpPr bwMode="auto">
            <a:xfrm>
              <a:off x="1589" y="2478"/>
              <a:ext cx="927" cy="197"/>
              <a:chOff x="1491" y="212"/>
              <a:chExt cx="853" cy="240"/>
            </a:xfrm>
            <a:grpFill/>
          </p:grpSpPr>
          <p:sp>
            <p:nvSpPr>
              <p:cNvPr id="134"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5"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33" name="Text Box 125"/>
            <p:cNvSpPr txBox="1">
              <a:spLocks noChangeArrowheads="1"/>
            </p:cNvSpPr>
            <p:nvPr/>
          </p:nvSpPr>
          <p:spPr bwMode="auto">
            <a:xfrm>
              <a:off x="1565" y="2518"/>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1  5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grpSp>
        <p:nvGrpSpPr>
          <p:cNvPr id="137" name="Group 121"/>
          <p:cNvGrpSpPr>
            <a:grpSpLocks/>
          </p:cNvGrpSpPr>
          <p:nvPr/>
        </p:nvGrpSpPr>
        <p:grpSpPr bwMode="auto">
          <a:xfrm>
            <a:off x="2930033" y="4247049"/>
            <a:ext cx="1044534" cy="222804"/>
            <a:chOff x="1525" y="2478"/>
            <a:chExt cx="991" cy="229"/>
          </a:xfrm>
          <a:solidFill>
            <a:srgbClr val="FFFF00"/>
          </a:solidFill>
        </p:grpSpPr>
        <p:grpSp>
          <p:nvGrpSpPr>
            <p:cNvPr id="138" name="Group 122"/>
            <p:cNvGrpSpPr>
              <a:grpSpLocks/>
            </p:cNvGrpSpPr>
            <p:nvPr/>
          </p:nvGrpSpPr>
          <p:grpSpPr bwMode="auto">
            <a:xfrm>
              <a:off x="1589" y="2478"/>
              <a:ext cx="927" cy="197"/>
              <a:chOff x="1491" y="212"/>
              <a:chExt cx="853" cy="240"/>
            </a:xfrm>
            <a:grpFill/>
          </p:grpSpPr>
          <p:sp>
            <p:nvSpPr>
              <p:cNvPr id="140"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1"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39" name="Text Box 125"/>
            <p:cNvSpPr txBox="1">
              <a:spLocks noChangeArrowheads="1"/>
            </p:cNvSpPr>
            <p:nvPr/>
          </p:nvSpPr>
          <p:spPr bwMode="auto">
            <a:xfrm>
              <a:off x="1525" y="2509"/>
              <a:ext cx="83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grpSp>
        <p:nvGrpSpPr>
          <p:cNvPr id="142" name="Group 115"/>
          <p:cNvGrpSpPr>
            <a:grpSpLocks/>
          </p:cNvGrpSpPr>
          <p:nvPr/>
        </p:nvGrpSpPr>
        <p:grpSpPr bwMode="auto">
          <a:xfrm>
            <a:off x="5027544" y="4247051"/>
            <a:ext cx="1068779" cy="224750"/>
            <a:chOff x="3515" y="1991"/>
            <a:chExt cx="1014" cy="231"/>
          </a:xfrm>
          <a:solidFill>
            <a:srgbClr val="66FF66"/>
          </a:solidFill>
        </p:grpSpPr>
        <p:grpSp>
          <p:nvGrpSpPr>
            <p:cNvPr id="143" name="Group 116"/>
            <p:cNvGrpSpPr>
              <a:grpSpLocks/>
            </p:cNvGrpSpPr>
            <p:nvPr/>
          </p:nvGrpSpPr>
          <p:grpSpPr bwMode="auto">
            <a:xfrm flipH="1">
              <a:off x="3515" y="1991"/>
              <a:ext cx="927" cy="197"/>
              <a:chOff x="1491" y="212"/>
              <a:chExt cx="853" cy="240"/>
            </a:xfrm>
            <a:grpFill/>
          </p:grpSpPr>
          <p:sp>
            <p:nvSpPr>
              <p:cNvPr id="145"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6"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44" name="Text Box 119"/>
            <p:cNvSpPr txBox="1">
              <a:spLocks noChangeArrowheads="1"/>
            </p:cNvSpPr>
            <p:nvPr/>
          </p:nvSpPr>
          <p:spPr bwMode="auto">
            <a:xfrm>
              <a:off x="3697" y="2024"/>
              <a:ext cx="83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
        <p:nvSpPr>
          <p:cNvPr id="147" name="Text Box 105"/>
          <p:cNvSpPr txBox="1">
            <a:spLocks noChangeArrowheads="1"/>
          </p:cNvSpPr>
          <p:nvPr/>
        </p:nvSpPr>
        <p:spPr bwMode="auto">
          <a:xfrm rot="5400000">
            <a:off x="5545373" y="3912566"/>
            <a:ext cx="348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ea typeface="黑体" pitchFamily="2" charset="-122"/>
              </a:rPr>
              <a:t>…</a:t>
            </a:r>
          </a:p>
        </p:txBody>
      </p:sp>
      <p:sp>
        <p:nvSpPr>
          <p:cNvPr id="148" name="Text Box 142"/>
          <p:cNvSpPr txBox="1">
            <a:spLocks noChangeArrowheads="1"/>
          </p:cNvSpPr>
          <p:nvPr/>
        </p:nvSpPr>
        <p:spPr bwMode="auto">
          <a:xfrm rot="5400000">
            <a:off x="3303952" y="3912566"/>
            <a:ext cx="348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ea typeface="黑体" pitchFamily="2" charset="-122"/>
              </a:rPr>
              <a:t>…</a:t>
            </a:r>
          </a:p>
        </p:txBody>
      </p:sp>
      <p:grpSp>
        <p:nvGrpSpPr>
          <p:cNvPr id="205" name="组合 204"/>
          <p:cNvGrpSpPr/>
          <p:nvPr/>
        </p:nvGrpSpPr>
        <p:grpSpPr>
          <a:xfrm>
            <a:off x="1486023" y="1477202"/>
            <a:ext cx="5741255" cy="892552"/>
            <a:chOff x="1486022" y="768154"/>
            <a:chExt cx="5741255" cy="892552"/>
          </a:xfrm>
        </p:grpSpPr>
        <p:sp>
          <p:nvSpPr>
            <p:cNvPr id="149"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150"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1"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152"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153"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54" name="Group 7"/>
            <p:cNvGrpSpPr>
              <a:grpSpLocks/>
            </p:cNvGrpSpPr>
            <p:nvPr/>
          </p:nvGrpSpPr>
          <p:grpSpPr bwMode="auto">
            <a:xfrm>
              <a:off x="1793796" y="968580"/>
              <a:ext cx="783138" cy="526362"/>
              <a:chOff x="4830" y="1752"/>
              <a:chExt cx="667" cy="477"/>
            </a:xfrm>
            <a:solidFill>
              <a:srgbClr val="00FFFF"/>
            </a:solidFill>
          </p:grpSpPr>
          <p:grpSp>
            <p:nvGrpSpPr>
              <p:cNvPr id="155" name="Group 8"/>
              <p:cNvGrpSpPr>
                <a:grpSpLocks/>
              </p:cNvGrpSpPr>
              <p:nvPr/>
            </p:nvGrpSpPr>
            <p:grpSpPr bwMode="auto">
              <a:xfrm>
                <a:off x="4830" y="1752"/>
                <a:ext cx="667" cy="477"/>
                <a:chOff x="2949" y="196"/>
                <a:chExt cx="941" cy="598"/>
              </a:xfrm>
              <a:grpFill/>
            </p:grpSpPr>
            <p:sp>
              <p:nvSpPr>
                <p:cNvPr id="157"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8"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9"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0"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1"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2"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3"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4"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5"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66"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67"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56"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168" name="Group 21"/>
            <p:cNvGrpSpPr>
              <a:grpSpLocks/>
            </p:cNvGrpSpPr>
            <p:nvPr/>
          </p:nvGrpSpPr>
          <p:grpSpPr bwMode="auto">
            <a:xfrm>
              <a:off x="6444139" y="968580"/>
              <a:ext cx="783138" cy="526362"/>
              <a:chOff x="4830" y="1752"/>
              <a:chExt cx="667" cy="477"/>
            </a:xfrm>
            <a:solidFill>
              <a:srgbClr val="00FFFF"/>
            </a:solidFill>
          </p:grpSpPr>
          <p:grpSp>
            <p:nvGrpSpPr>
              <p:cNvPr id="169" name="Group 22"/>
              <p:cNvGrpSpPr>
                <a:grpSpLocks/>
              </p:cNvGrpSpPr>
              <p:nvPr/>
            </p:nvGrpSpPr>
            <p:grpSpPr bwMode="auto">
              <a:xfrm>
                <a:off x="4830" y="1752"/>
                <a:ext cx="667" cy="477"/>
                <a:chOff x="2949" y="196"/>
                <a:chExt cx="941" cy="598"/>
              </a:xfrm>
              <a:grpFill/>
            </p:grpSpPr>
            <p:sp>
              <p:nvSpPr>
                <p:cNvPr id="171"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2"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3"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4"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5"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6"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7"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8"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9"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80"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81"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70"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3</a:t>
                </a:r>
              </a:p>
            </p:txBody>
          </p:sp>
        </p:grpSp>
        <p:grpSp>
          <p:nvGrpSpPr>
            <p:cNvPr id="182" name="Group 35"/>
            <p:cNvGrpSpPr>
              <a:grpSpLocks/>
            </p:cNvGrpSpPr>
            <p:nvPr/>
          </p:nvGrpSpPr>
          <p:grpSpPr bwMode="auto">
            <a:xfrm>
              <a:off x="4099995" y="968580"/>
              <a:ext cx="783138" cy="526362"/>
              <a:chOff x="4830" y="1752"/>
              <a:chExt cx="667" cy="477"/>
            </a:xfrm>
            <a:solidFill>
              <a:srgbClr val="00FFFF"/>
            </a:solidFill>
          </p:grpSpPr>
          <p:grpSp>
            <p:nvGrpSpPr>
              <p:cNvPr id="183" name="Group 36"/>
              <p:cNvGrpSpPr>
                <a:grpSpLocks/>
              </p:cNvGrpSpPr>
              <p:nvPr/>
            </p:nvGrpSpPr>
            <p:grpSpPr bwMode="auto">
              <a:xfrm>
                <a:off x="4830" y="1752"/>
                <a:ext cx="667" cy="477"/>
                <a:chOff x="2949" y="196"/>
                <a:chExt cx="941" cy="598"/>
              </a:xfrm>
              <a:grpFill/>
            </p:grpSpPr>
            <p:sp>
              <p:nvSpPr>
                <p:cNvPr id="185"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6"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7"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8"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9"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0"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1"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2"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3"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94"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95"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84"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sp>
          <p:nvSpPr>
            <p:cNvPr id="196"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97" name="Group 102"/>
            <p:cNvGrpSpPr>
              <a:grpSpLocks/>
            </p:cNvGrpSpPr>
            <p:nvPr/>
          </p:nvGrpSpPr>
          <p:grpSpPr bwMode="auto">
            <a:xfrm>
              <a:off x="2816198" y="886853"/>
              <a:ext cx="977077" cy="191669"/>
              <a:chOff x="1491" y="212"/>
              <a:chExt cx="853" cy="240"/>
            </a:xfrm>
            <a:solidFill>
              <a:srgbClr val="FFFF00"/>
            </a:solidFill>
          </p:grpSpPr>
          <p:sp>
            <p:nvSpPr>
              <p:cNvPr id="198"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9"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200" name="Text Box 105"/>
            <p:cNvSpPr txBox="1">
              <a:spLocks noChangeArrowheads="1"/>
            </p:cNvSpPr>
            <p:nvPr/>
          </p:nvSpPr>
          <p:spPr bwMode="auto">
            <a:xfrm>
              <a:off x="2828846" y="932581"/>
              <a:ext cx="679994" cy="192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201" name="Group 111"/>
            <p:cNvGrpSpPr>
              <a:grpSpLocks/>
            </p:cNvGrpSpPr>
            <p:nvPr/>
          </p:nvGrpSpPr>
          <p:grpSpPr bwMode="auto">
            <a:xfrm flipH="1">
              <a:off x="5027534" y="900474"/>
              <a:ext cx="977077" cy="191669"/>
              <a:chOff x="1491" y="212"/>
              <a:chExt cx="853" cy="240"/>
            </a:xfrm>
            <a:solidFill>
              <a:srgbClr val="66FF66"/>
            </a:solidFill>
          </p:grpSpPr>
          <p:sp>
            <p:nvSpPr>
              <p:cNvPr id="20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0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204" name="Text Box 114"/>
            <p:cNvSpPr txBox="1">
              <a:spLocks noChangeArrowheads="1"/>
            </p:cNvSpPr>
            <p:nvPr/>
          </p:nvSpPr>
          <p:spPr bwMode="auto">
            <a:xfrm>
              <a:off x="5286823" y="958851"/>
              <a:ext cx="774571" cy="19236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Tree>
    <p:extLst>
      <p:ext uri="{BB962C8B-B14F-4D97-AF65-F5344CB8AC3E}">
        <p14:creationId xmlns:p14="http://schemas.microsoft.com/office/powerpoint/2010/main" val="2353209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路由环路</a:t>
            </a:r>
            <a:endParaRPr lang="zh-CN" altLang="en-US" dirty="0"/>
          </a:p>
        </p:txBody>
      </p:sp>
      <p:sp>
        <p:nvSpPr>
          <p:cNvPr id="3" name="内容占位符 2"/>
          <p:cNvSpPr>
            <a:spLocks noGrp="1"/>
          </p:cNvSpPr>
          <p:nvPr>
            <p:ph idx="1"/>
          </p:nvPr>
        </p:nvSpPr>
        <p:spPr>
          <a:xfrm>
            <a:off x="633845" y="1481329"/>
            <a:ext cx="7886700" cy="4351337"/>
          </a:xfrm>
        </p:spPr>
        <p:txBody>
          <a:bodyPr/>
          <a:lstStyle/>
          <a:p>
            <a:r>
              <a:rPr lang="zh-CN" altLang="en-US" dirty="0" smtClean="0"/>
              <a:t>这种</a:t>
            </a:r>
            <a:r>
              <a:rPr lang="zh-CN" altLang="en-US" dirty="0"/>
              <a:t>现象称为</a:t>
            </a:r>
            <a:r>
              <a:rPr lang="en-US" altLang="zh-CN" dirty="0"/>
              <a:t>"</a:t>
            </a:r>
            <a:r>
              <a:rPr lang="zh-CN" altLang="en-US" dirty="0"/>
              <a:t>计数到无穷大</a:t>
            </a:r>
            <a:r>
              <a:rPr lang="en-US" altLang="zh-CN" dirty="0"/>
              <a:t>"</a:t>
            </a:r>
            <a:r>
              <a:rPr lang="zh-CN" altLang="en-US" dirty="0"/>
              <a:t>现象，虽然最终完成了收敛，但是收敛速度很慢，而且浪费了网络资源来发送这些</a:t>
            </a:r>
            <a:r>
              <a:rPr lang="zh-CN" altLang="en-US" b="1" dirty="0">
                <a:solidFill>
                  <a:srgbClr val="FF0000"/>
                </a:solidFill>
              </a:rPr>
              <a:t>循环</a:t>
            </a:r>
            <a:r>
              <a:rPr lang="zh-CN" altLang="en-US" dirty="0"/>
              <a:t>的分组。</a:t>
            </a:r>
          </a:p>
        </p:txBody>
      </p:sp>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24</a:t>
            </a:fld>
            <a:endParaRPr kumimoji="1" lang="zh-CN" altLang="en-US"/>
          </a:p>
        </p:txBody>
      </p:sp>
    </p:spTree>
    <p:extLst>
      <p:ext uri="{BB962C8B-B14F-4D97-AF65-F5344CB8AC3E}">
        <p14:creationId xmlns:p14="http://schemas.microsoft.com/office/powerpoint/2010/main" val="1663365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8051" y="119042"/>
            <a:ext cx="7886700" cy="967488"/>
          </a:xfrm>
        </p:spPr>
        <p:txBody>
          <a:bodyPr/>
          <a:lstStyle/>
          <a:p>
            <a:r>
              <a:rPr kumimoji="1" lang="zh-CN" altLang="en-US" dirty="0" smtClean="0"/>
              <a:t>防止环路的</a:t>
            </a:r>
            <a:r>
              <a:rPr kumimoji="1" lang="en-US" altLang="zh-CN" dirty="0" smtClean="0"/>
              <a:t>4</a:t>
            </a:r>
            <a:r>
              <a:rPr kumimoji="1" lang="zh-CN" altLang="en-US" dirty="0" smtClean="0"/>
              <a:t>种方法</a:t>
            </a:r>
            <a:endParaRPr kumimoji="1" lang="zh-CN" altLang="en-US" dirty="0"/>
          </a:p>
        </p:txBody>
      </p:sp>
      <p:sp>
        <p:nvSpPr>
          <p:cNvPr id="3" name="内容占位符 2"/>
          <p:cNvSpPr>
            <a:spLocks noGrp="1"/>
          </p:cNvSpPr>
          <p:nvPr>
            <p:ph idx="1"/>
          </p:nvPr>
        </p:nvSpPr>
        <p:spPr>
          <a:xfrm>
            <a:off x="628650" y="970135"/>
            <a:ext cx="7886700" cy="4917395"/>
          </a:xfrm>
        </p:spPr>
        <p:txBody>
          <a:bodyPr>
            <a:normAutofit/>
          </a:bodyPr>
          <a:lstStyle/>
          <a:p>
            <a:r>
              <a:rPr lang="zh-CN" altLang="en-US" b="1" dirty="0" smtClean="0"/>
              <a:t>第一：</a:t>
            </a:r>
            <a:r>
              <a:rPr lang="zh-CN" altLang="en-US" b="1" dirty="0"/>
              <a:t>水平分割</a:t>
            </a:r>
            <a:endParaRPr lang="en-US" altLang="zh-CN" b="1" dirty="0"/>
          </a:p>
          <a:p>
            <a:r>
              <a:rPr lang="zh-CN" altLang="en-US" dirty="0"/>
              <a:t>路由器不会把从某个接口学习到的路由在从该接口广播回去或者以组播的方式</a:t>
            </a:r>
            <a:r>
              <a:rPr lang="zh-CN" altLang="en-US" dirty="0" smtClean="0"/>
              <a:t>发送回去。</a:t>
            </a:r>
            <a:endParaRPr lang="en-US" altLang="zh-CN" dirty="0" smtClean="0"/>
          </a:p>
        </p:txBody>
      </p:sp>
      <p:sp>
        <p:nvSpPr>
          <p:cNvPr id="4" name="日期占位符 3"/>
          <p:cNvSpPr>
            <a:spLocks noGrp="1"/>
          </p:cNvSpPr>
          <p:nvPr>
            <p:ph type="dt" sz="half" idx="10"/>
          </p:nvPr>
        </p:nvSpPr>
        <p:spPr/>
        <p:txBody>
          <a:bodyPr/>
          <a:lstStyle/>
          <a:p>
            <a:fld id="{07ADAC29-004B-476A-9A4E-25F5B850B633}"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25</a:t>
            </a:fld>
            <a:endParaRPr kumimoji="1"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420572" y="1313340"/>
            <a:ext cx="4121658" cy="5495544"/>
          </a:xfrm>
          <a:prstGeom prst="rect">
            <a:avLst/>
          </a:prstGeom>
        </p:spPr>
      </p:pic>
    </p:spTree>
    <p:extLst>
      <p:ext uri="{BB962C8B-B14F-4D97-AF65-F5344CB8AC3E}">
        <p14:creationId xmlns:p14="http://schemas.microsoft.com/office/powerpoint/2010/main" val="2752480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8051" y="119042"/>
            <a:ext cx="7886700" cy="967488"/>
          </a:xfrm>
        </p:spPr>
        <p:txBody>
          <a:bodyPr/>
          <a:lstStyle/>
          <a:p>
            <a:r>
              <a:rPr kumimoji="1" lang="zh-CN" altLang="en-US" dirty="0" smtClean="0"/>
              <a:t>防止环路的</a:t>
            </a:r>
            <a:r>
              <a:rPr kumimoji="1" lang="en-US" altLang="zh-CN" dirty="0" smtClean="0"/>
              <a:t>4</a:t>
            </a:r>
            <a:r>
              <a:rPr kumimoji="1" lang="zh-CN" altLang="en-US" dirty="0" smtClean="0"/>
              <a:t>种方法</a:t>
            </a:r>
            <a:endParaRPr kumimoji="1" lang="zh-CN" altLang="en-US" dirty="0"/>
          </a:p>
        </p:txBody>
      </p:sp>
      <p:sp>
        <p:nvSpPr>
          <p:cNvPr id="3" name="内容占位符 2"/>
          <p:cNvSpPr>
            <a:spLocks noGrp="1"/>
          </p:cNvSpPr>
          <p:nvPr>
            <p:ph idx="1"/>
          </p:nvPr>
        </p:nvSpPr>
        <p:spPr>
          <a:xfrm>
            <a:off x="633845" y="970135"/>
            <a:ext cx="7886700" cy="4917395"/>
          </a:xfrm>
        </p:spPr>
        <p:txBody>
          <a:bodyPr>
            <a:normAutofit/>
          </a:bodyPr>
          <a:lstStyle/>
          <a:p>
            <a:r>
              <a:rPr lang="zh-CN" altLang="en-US" b="1" dirty="0" smtClean="0">
                <a:latin typeface="+mn-ea"/>
              </a:rPr>
              <a:t>第二：带毒性逆转的水平分割</a:t>
            </a:r>
            <a:endParaRPr lang="en-US" altLang="zh-CN" b="1" dirty="0" smtClean="0">
              <a:latin typeface="+mn-ea"/>
            </a:endParaRPr>
          </a:p>
          <a:p>
            <a:r>
              <a:rPr lang="zh-CN" altLang="en-US" dirty="0" smtClean="0"/>
              <a:t>路由器从某些接口学习到的路由有可能从该接口反发送出去，只是这些被路由已经具有毒性，即跳数都被加到了</a:t>
            </a:r>
            <a:r>
              <a:rPr lang="en-US" altLang="zh-CN" dirty="0" smtClean="0"/>
              <a:t>16</a:t>
            </a:r>
            <a:r>
              <a:rPr lang="zh-CN" altLang="en-US" dirty="0" smtClean="0"/>
              <a:t>跳。</a:t>
            </a:r>
            <a:endParaRPr lang="en-US" altLang="zh-CN" dirty="0" smtClean="0"/>
          </a:p>
          <a:p>
            <a:r>
              <a:rPr lang="zh-CN" altLang="en-US" b="1" dirty="0" smtClean="0">
                <a:solidFill>
                  <a:srgbClr val="FF0000"/>
                </a:solidFill>
              </a:rPr>
              <a:t>有消息胜过无消息，即使是一条坏消息。</a:t>
            </a:r>
            <a:r>
              <a:rPr lang="zh-CN" altLang="en-US" dirty="0" smtClean="0"/>
              <a:t> </a:t>
            </a:r>
            <a:endParaRPr lang="en-US" altLang="zh-CN" dirty="0" smtClean="0"/>
          </a:p>
        </p:txBody>
      </p:sp>
      <p:sp>
        <p:nvSpPr>
          <p:cNvPr id="4" name="日期占位符 3"/>
          <p:cNvSpPr>
            <a:spLocks noGrp="1"/>
          </p:cNvSpPr>
          <p:nvPr>
            <p:ph type="dt" sz="half" idx="10"/>
          </p:nvPr>
        </p:nvSpPr>
        <p:spPr/>
        <p:txBody>
          <a:bodyPr/>
          <a:lstStyle/>
          <a:p>
            <a:fld id="{07ADAC29-004B-476A-9A4E-25F5B850B633}"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26</a:t>
            </a:fld>
            <a:endParaRPr kumimoji="1"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89728" y="1516604"/>
            <a:ext cx="3986213" cy="5693280"/>
          </a:xfrm>
          <a:prstGeom prst="rect">
            <a:avLst/>
          </a:prstGeom>
        </p:spPr>
      </p:pic>
    </p:spTree>
    <p:extLst>
      <p:ext uri="{BB962C8B-B14F-4D97-AF65-F5344CB8AC3E}">
        <p14:creationId xmlns:p14="http://schemas.microsoft.com/office/powerpoint/2010/main" val="20950862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8051" y="119042"/>
            <a:ext cx="7886700" cy="967488"/>
          </a:xfrm>
        </p:spPr>
        <p:txBody>
          <a:bodyPr/>
          <a:lstStyle/>
          <a:p>
            <a:r>
              <a:rPr kumimoji="1" lang="zh-CN" altLang="en-US" dirty="0" smtClean="0"/>
              <a:t>防止环路的</a:t>
            </a:r>
            <a:r>
              <a:rPr kumimoji="1" lang="en-US" altLang="zh-CN" dirty="0" smtClean="0"/>
              <a:t>4</a:t>
            </a:r>
            <a:r>
              <a:rPr kumimoji="1" lang="zh-CN" altLang="en-US" dirty="0" smtClean="0"/>
              <a:t>种方法</a:t>
            </a:r>
            <a:endParaRPr kumimoji="1" lang="zh-CN" altLang="en-US" dirty="0"/>
          </a:p>
        </p:txBody>
      </p:sp>
      <p:sp>
        <p:nvSpPr>
          <p:cNvPr id="3" name="内容占位符 2"/>
          <p:cNvSpPr>
            <a:spLocks noGrp="1"/>
          </p:cNvSpPr>
          <p:nvPr>
            <p:ph idx="1"/>
          </p:nvPr>
        </p:nvSpPr>
        <p:spPr>
          <a:xfrm>
            <a:off x="628650" y="976802"/>
            <a:ext cx="8067294" cy="4917395"/>
          </a:xfrm>
        </p:spPr>
        <p:txBody>
          <a:bodyPr>
            <a:normAutofit/>
          </a:bodyPr>
          <a:lstStyle/>
          <a:p>
            <a:r>
              <a:rPr lang="zh-CN" altLang="en-US" sz="1800" b="1" dirty="0" smtClean="0"/>
              <a:t>第三</a:t>
            </a:r>
            <a:r>
              <a:rPr lang="zh-CN" altLang="en-US" sz="1800" b="1" dirty="0"/>
              <a:t>：路由毒化</a:t>
            </a:r>
            <a:endParaRPr lang="en-US" altLang="zh-CN" sz="1800" b="1" dirty="0"/>
          </a:p>
          <a:p>
            <a:r>
              <a:rPr lang="zh-CN" altLang="en-US" sz="1800" dirty="0" smtClean="0"/>
              <a:t>路由器会将自己路由表中已经失效的路由作为一条不可达路由主动通告出去。</a:t>
            </a:r>
            <a:endParaRPr lang="en-US" altLang="zh-CN" sz="1800" dirty="0" smtClean="0"/>
          </a:p>
          <a:p>
            <a:r>
              <a:rPr lang="zh-CN" altLang="en-US" sz="1800" b="1" dirty="0" smtClean="0"/>
              <a:t>第四：</a:t>
            </a:r>
            <a:r>
              <a:rPr lang="zh-CN" altLang="en-US" sz="1800" b="1" dirty="0"/>
              <a:t>触发更新</a:t>
            </a:r>
            <a:endParaRPr lang="zh-CN" altLang="en-US" sz="1800" dirty="0"/>
          </a:p>
          <a:p>
            <a:r>
              <a:rPr lang="zh-CN" altLang="en-US" sz="1800" dirty="0" smtClean="0"/>
              <a:t>如果</a:t>
            </a:r>
            <a:r>
              <a:rPr lang="zh-CN" altLang="en-US" sz="1800" dirty="0"/>
              <a:t>说在网络中没有变化，则按通常的</a:t>
            </a:r>
            <a:r>
              <a:rPr lang="en-US" altLang="zh-CN" sz="1800" dirty="0"/>
              <a:t>30</a:t>
            </a:r>
            <a:r>
              <a:rPr lang="zh-CN" altLang="en-US" sz="1800" dirty="0"/>
              <a:t>秒间隔发送更新信息。但若有变化，路由器就立即发送其新的路由表。那么我们称这个过程叫做触发更新</a:t>
            </a:r>
            <a:r>
              <a:rPr lang="zh-CN" altLang="en-US" sz="1800" dirty="0" smtClean="0"/>
              <a:t>。</a:t>
            </a:r>
            <a:endParaRPr lang="zh-CN" altLang="en-US" sz="1800" dirty="0"/>
          </a:p>
        </p:txBody>
      </p:sp>
      <p:sp>
        <p:nvSpPr>
          <p:cNvPr id="4" name="日期占位符 3"/>
          <p:cNvSpPr>
            <a:spLocks noGrp="1"/>
          </p:cNvSpPr>
          <p:nvPr>
            <p:ph type="dt" sz="half" idx="10"/>
          </p:nvPr>
        </p:nvSpPr>
        <p:spPr/>
        <p:txBody>
          <a:bodyPr/>
          <a:lstStyle/>
          <a:p>
            <a:fld id="{07ADAC29-004B-476A-9A4E-25F5B850B633}"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27</a:t>
            </a:fld>
            <a:endParaRPr kumimoji="1" lang="zh-CN" altLang="en-US"/>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r="15866"/>
          <a:stretch/>
        </p:blipFill>
        <p:spPr>
          <a:xfrm rot="16200000">
            <a:off x="2687209" y="1461289"/>
            <a:ext cx="3717628" cy="5891645"/>
          </a:xfrm>
          <a:prstGeom prst="rect">
            <a:avLst/>
          </a:prstGeom>
        </p:spPr>
      </p:pic>
    </p:spTree>
    <p:extLst>
      <p:ext uri="{BB962C8B-B14F-4D97-AF65-F5344CB8AC3E}">
        <p14:creationId xmlns:p14="http://schemas.microsoft.com/office/powerpoint/2010/main" val="1288735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8051" y="119042"/>
            <a:ext cx="7886700" cy="967488"/>
          </a:xfrm>
        </p:spPr>
        <p:txBody>
          <a:bodyPr/>
          <a:lstStyle/>
          <a:p>
            <a:r>
              <a:rPr kumimoji="1" lang="zh-CN" altLang="en-US" dirty="0" smtClean="0"/>
              <a:t>防止环路的</a:t>
            </a:r>
            <a:r>
              <a:rPr kumimoji="1" lang="en-US" altLang="zh-CN" dirty="0" smtClean="0"/>
              <a:t>4</a:t>
            </a:r>
            <a:r>
              <a:rPr kumimoji="1" lang="zh-CN" altLang="en-US" dirty="0" smtClean="0"/>
              <a:t>种方法综述</a:t>
            </a:r>
            <a:endParaRPr kumimoji="1" lang="zh-CN" altLang="en-US" dirty="0"/>
          </a:p>
        </p:txBody>
      </p:sp>
      <p:sp>
        <p:nvSpPr>
          <p:cNvPr id="3" name="内容占位符 2"/>
          <p:cNvSpPr>
            <a:spLocks noGrp="1"/>
          </p:cNvSpPr>
          <p:nvPr>
            <p:ph idx="1"/>
          </p:nvPr>
        </p:nvSpPr>
        <p:spPr>
          <a:xfrm>
            <a:off x="633845" y="1262743"/>
            <a:ext cx="7886700" cy="4917395"/>
          </a:xfrm>
        </p:spPr>
        <p:txBody>
          <a:bodyPr>
            <a:normAutofit/>
          </a:bodyPr>
          <a:lstStyle/>
          <a:p>
            <a:r>
              <a:rPr lang="en-US" altLang="zh-CN" sz="2400" b="1" dirty="0" smtClean="0">
                <a:solidFill>
                  <a:srgbClr val="FF0000"/>
                </a:solidFill>
                <a:latin typeface="+mn-ea"/>
              </a:rPr>
              <a:t>(</a:t>
            </a:r>
            <a:r>
              <a:rPr lang="en-US" altLang="zh-CN" sz="2400" b="1" dirty="0">
                <a:solidFill>
                  <a:srgbClr val="FF0000"/>
                </a:solidFill>
                <a:latin typeface="+mn-ea"/>
              </a:rPr>
              <a:t>1)</a:t>
            </a:r>
            <a:r>
              <a:rPr lang="zh-CN" altLang="en-US" sz="2400" b="1" dirty="0">
                <a:solidFill>
                  <a:srgbClr val="FF0000"/>
                </a:solidFill>
                <a:latin typeface="+mn-ea"/>
              </a:rPr>
              <a:t>这些特性是共同作用的</a:t>
            </a:r>
            <a:r>
              <a:rPr lang="en-US" altLang="zh-CN" sz="2400" b="1" dirty="0">
                <a:solidFill>
                  <a:srgbClr val="FF0000"/>
                </a:solidFill>
                <a:latin typeface="+mn-ea"/>
              </a:rPr>
              <a:t>,</a:t>
            </a:r>
            <a:r>
              <a:rPr lang="zh-CN" altLang="en-US" sz="2400" b="1" dirty="0">
                <a:solidFill>
                  <a:srgbClr val="FF0000"/>
                </a:solidFill>
                <a:latin typeface="+mn-ea"/>
              </a:rPr>
              <a:t>其中水平分割是解决路由环路的核心方法。通过水平分割可以避免产生计数到无限大现象，阻止路由环路的产生</a:t>
            </a:r>
            <a:r>
              <a:rPr lang="zh-CN" altLang="en-US" sz="2400" b="1" dirty="0" smtClean="0">
                <a:solidFill>
                  <a:srgbClr val="FF0000"/>
                </a:solidFill>
                <a:latin typeface="+mn-ea"/>
              </a:rPr>
              <a:t>。</a:t>
            </a:r>
            <a:endParaRPr lang="en-US" altLang="zh-CN" sz="2400" b="1" dirty="0" smtClean="0">
              <a:solidFill>
                <a:srgbClr val="FF0000"/>
              </a:solidFill>
              <a:latin typeface="+mn-ea"/>
            </a:endParaRPr>
          </a:p>
          <a:p>
            <a:r>
              <a:rPr lang="zh-CN" altLang="en-US" sz="2400" b="1" dirty="0">
                <a:solidFill>
                  <a:srgbClr val="FF0000"/>
                </a:solidFill>
                <a:latin typeface="+mn-ea"/>
              </a:rPr>
              <a:t/>
            </a:r>
            <a:br>
              <a:rPr lang="zh-CN" altLang="en-US" sz="2400" b="1" dirty="0">
                <a:solidFill>
                  <a:srgbClr val="FF0000"/>
                </a:solidFill>
                <a:latin typeface="+mn-ea"/>
              </a:rPr>
            </a:br>
            <a:r>
              <a:rPr lang="en-US" altLang="zh-CN" sz="2400" b="1" dirty="0">
                <a:solidFill>
                  <a:srgbClr val="FF0000"/>
                </a:solidFill>
                <a:latin typeface="+mn-ea"/>
              </a:rPr>
              <a:t>(2)</a:t>
            </a:r>
            <a:r>
              <a:rPr lang="zh-CN" altLang="en-US" sz="2400" b="1" dirty="0">
                <a:solidFill>
                  <a:srgbClr val="FF0000"/>
                </a:solidFill>
                <a:latin typeface="+mn-ea"/>
              </a:rPr>
              <a:t>触发更新、毒性逆转可以使失败路由尽快的传播到整个网络，也起到了避免路由环路产生，加速网络收敛的作用</a:t>
            </a:r>
            <a:r>
              <a:rPr lang="zh-CN" altLang="en-US" sz="2400" b="1" dirty="0" smtClean="0">
                <a:solidFill>
                  <a:srgbClr val="FF0000"/>
                </a:solidFill>
                <a:latin typeface="+mn-ea"/>
              </a:rPr>
              <a:t>。</a:t>
            </a:r>
            <a:endParaRPr lang="zh-CN" altLang="en-US" sz="2400" b="1" dirty="0">
              <a:solidFill>
                <a:srgbClr val="FF0000"/>
              </a:solidFill>
              <a:latin typeface="+mn-ea"/>
            </a:endParaRPr>
          </a:p>
        </p:txBody>
      </p:sp>
      <p:sp>
        <p:nvSpPr>
          <p:cNvPr id="4" name="日期占位符 3"/>
          <p:cNvSpPr>
            <a:spLocks noGrp="1"/>
          </p:cNvSpPr>
          <p:nvPr>
            <p:ph type="dt" sz="half" idx="10"/>
          </p:nvPr>
        </p:nvSpPr>
        <p:spPr/>
        <p:txBody>
          <a:bodyPr/>
          <a:lstStyle/>
          <a:p>
            <a:fld id="{07ADAC29-004B-476A-9A4E-25F5B850B633}"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28</a:t>
            </a:fld>
            <a:endParaRPr kumimoji="1" lang="zh-CN" altLang="en-US"/>
          </a:p>
        </p:txBody>
      </p:sp>
    </p:spTree>
    <p:extLst>
      <p:ext uri="{BB962C8B-B14F-4D97-AF65-F5344CB8AC3E}">
        <p14:creationId xmlns:p14="http://schemas.microsoft.com/office/powerpoint/2010/main" val="22723686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29</a:t>
            </a:fld>
            <a:endParaRPr kumimoji="1" lang="zh-CN" altLang="en-US"/>
          </a:p>
        </p:txBody>
      </p:sp>
      <p:sp>
        <p:nvSpPr>
          <p:cNvPr id="8" name="文本框 7"/>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smtClean="0"/>
              <a:t>防止路由环路的方法有：</a:t>
            </a:r>
            <a:r>
              <a:rPr lang="zh-CN" altLang="en-US" sz="2800" dirty="0" smtClean="0">
                <a:solidFill>
                  <a:srgbClr val="639EF4"/>
                </a:solidFill>
              </a:rPr>
              <a:t> </a:t>
            </a:r>
            <a:r>
              <a:rPr lang="en-US" altLang="zh-CN" sz="2800" dirty="0" smtClean="0">
                <a:solidFill>
                  <a:srgbClr val="639EF4"/>
                </a:solidFill>
              </a:rPr>
              <a:t>[</a:t>
            </a:r>
            <a:r>
              <a:rPr lang="zh-CN" altLang="en-US" sz="2800" dirty="0" smtClean="0">
                <a:solidFill>
                  <a:srgbClr val="639EF4"/>
                </a:solidFill>
              </a:rPr>
              <a:t>填空</a:t>
            </a:r>
            <a:r>
              <a:rPr lang="en-US" altLang="zh-CN" sz="2800" dirty="0" smtClean="0">
                <a:solidFill>
                  <a:srgbClr val="639EF4"/>
                </a:solidFill>
              </a:rPr>
              <a:t>1]</a:t>
            </a:r>
            <a:r>
              <a:rPr lang="en-US" altLang="zh-CN" sz="2800" dirty="0" smtClean="0">
                <a:solidFill>
                  <a:srgbClr val="000000"/>
                </a:solidFill>
              </a:rPr>
              <a:t> </a:t>
            </a:r>
            <a:r>
              <a:rPr lang="zh-CN" altLang="en-US" sz="2800" dirty="0" smtClean="0">
                <a:solidFill>
                  <a:srgbClr val="639EF4"/>
                </a:solidFill>
              </a:rPr>
              <a:t> 、</a:t>
            </a:r>
            <a:r>
              <a:rPr lang="en-US" altLang="zh-CN" sz="2800" dirty="0" smtClean="0">
                <a:solidFill>
                  <a:srgbClr val="639EF4"/>
                </a:solidFill>
              </a:rPr>
              <a:t>[</a:t>
            </a:r>
            <a:r>
              <a:rPr lang="zh-CN" altLang="en-US" sz="2800" dirty="0" smtClean="0">
                <a:solidFill>
                  <a:srgbClr val="639EF4"/>
                </a:solidFill>
              </a:rPr>
              <a:t>填空</a:t>
            </a:r>
            <a:r>
              <a:rPr lang="en-US" altLang="zh-CN" sz="2800" dirty="0" smtClean="0">
                <a:solidFill>
                  <a:srgbClr val="639EF4"/>
                </a:solidFill>
              </a:rPr>
              <a:t>2]</a:t>
            </a:r>
            <a:r>
              <a:rPr lang="zh-CN" altLang="en-US" sz="2800" dirty="0" smtClean="0">
                <a:solidFill>
                  <a:srgbClr val="639EF4"/>
                </a:solidFill>
              </a:rPr>
              <a:t>、</a:t>
            </a:r>
            <a:r>
              <a:rPr lang="en-US" altLang="zh-CN" sz="2800" dirty="0" smtClean="0">
                <a:solidFill>
                  <a:srgbClr val="000000"/>
                </a:solidFill>
              </a:rPr>
              <a:t> </a:t>
            </a:r>
            <a:r>
              <a:rPr lang="zh-CN" altLang="en-US" sz="2800" dirty="0" smtClean="0">
                <a:solidFill>
                  <a:srgbClr val="639EF4"/>
                </a:solidFill>
              </a:rPr>
              <a:t> </a:t>
            </a:r>
            <a:r>
              <a:rPr lang="en-US" altLang="zh-CN" sz="2800" dirty="0" smtClean="0">
                <a:solidFill>
                  <a:srgbClr val="639EF4"/>
                </a:solidFill>
              </a:rPr>
              <a:t>[</a:t>
            </a:r>
            <a:r>
              <a:rPr lang="zh-CN" altLang="en-US" sz="2800" dirty="0" smtClean="0">
                <a:solidFill>
                  <a:srgbClr val="639EF4"/>
                </a:solidFill>
              </a:rPr>
              <a:t>填空</a:t>
            </a:r>
            <a:r>
              <a:rPr lang="en-US" altLang="zh-CN" sz="2800" dirty="0" smtClean="0">
                <a:solidFill>
                  <a:srgbClr val="639EF4"/>
                </a:solidFill>
              </a:rPr>
              <a:t>3]</a:t>
            </a:r>
            <a:r>
              <a:rPr lang="en-US" altLang="zh-CN" sz="2800" dirty="0" smtClean="0">
                <a:solidFill>
                  <a:srgbClr val="000000"/>
                </a:solidFill>
              </a:rPr>
              <a:t> </a:t>
            </a:r>
            <a:r>
              <a:rPr lang="zh-CN" altLang="en-US" sz="2800" dirty="0" smtClean="0">
                <a:solidFill>
                  <a:srgbClr val="000000"/>
                </a:solidFill>
              </a:rPr>
              <a:t>、</a:t>
            </a:r>
            <a:r>
              <a:rPr lang="zh-CN" altLang="en-US" sz="2800" dirty="0" smtClean="0">
                <a:solidFill>
                  <a:srgbClr val="639EF4"/>
                </a:solidFill>
              </a:rPr>
              <a:t> </a:t>
            </a:r>
            <a:r>
              <a:rPr lang="en-US" altLang="zh-CN" sz="2800" dirty="0" smtClean="0">
                <a:solidFill>
                  <a:srgbClr val="639EF4"/>
                </a:solidFill>
              </a:rPr>
              <a:t>[</a:t>
            </a:r>
            <a:r>
              <a:rPr lang="zh-CN" altLang="en-US" sz="2800" dirty="0" smtClean="0">
                <a:solidFill>
                  <a:srgbClr val="639EF4"/>
                </a:solidFill>
              </a:rPr>
              <a:t>填空</a:t>
            </a:r>
            <a:r>
              <a:rPr lang="en-US" altLang="zh-CN" sz="2800" dirty="0" smtClean="0">
                <a:solidFill>
                  <a:srgbClr val="639EF4"/>
                </a:solidFill>
              </a:rPr>
              <a:t>4]</a:t>
            </a:r>
            <a:r>
              <a:rPr lang="en-US" altLang="zh-CN" sz="2800" dirty="0" smtClean="0">
                <a:solidFill>
                  <a:srgbClr val="000000"/>
                </a:solidFill>
              </a:rPr>
              <a:t> </a:t>
            </a:r>
            <a:r>
              <a:rPr lang="zh-CN" altLang="en-US" sz="2800" dirty="0" smtClean="0"/>
              <a:t>机制</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圆角矩形 8"/>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p:cNvSpPr/>
          <p:nvPr>
            <p:custDataLst>
              <p:tags r:id="rId4"/>
            </p:custDataLst>
          </p:nvPr>
        </p:nvSpPr>
        <p:spPr>
          <a:xfrm>
            <a:off x="0" y="5849303"/>
            <a:ext cx="9144000" cy="365760"/>
          </a:xfrm>
          <a:prstGeom prst="rect">
            <a:avLst/>
          </a:prstGeom>
          <a:solidFill>
            <a:srgbClr val="FBFAEF"/>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4" name="组合 13"/>
          <p:cNvGrpSpPr/>
          <p:nvPr>
            <p:custDataLst>
              <p:tags r:id="rId5"/>
            </p:custDataLst>
          </p:nvPr>
        </p:nvGrpSpPr>
        <p:grpSpPr>
          <a:xfrm>
            <a:off x="0" y="0"/>
            <a:ext cx="9144000" cy="635000"/>
            <a:chOff x="0" y="0"/>
            <a:chExt cx="9144000" cy="635000"/>
          </a:xfrm>
        </p:grpSpPr>
        <p:sp>
          <p:nvSpPr>
            <p:cNvPr id="10" name="TitleBackground"/>
            <p:cNvSpPr/>
            <p:nvPr>
              <p:custDataLst>
                <p:tags r:id="rId7"/>
              </p:custDataLst>
            </p:nvPr>
          </p:nvSpPr>
          <p:spPr>
            <a:xfrm>
              <a:off x="0" y="0"/>
              <a:ext cx="9144000" cy="635000"/>
            </a:xfrm>
            <a:prstGeom prst="rect">
              <a:avLst/>
            </a:prstGeom>
            <a:solidFill>
              <a:srgbClr val="F6F7F8"/>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ColorBlock"/>
            <p:cNvSpPr/>
            <p:nvPr>
              <p:custDataLst>
                <p:tags r:id="rId8"/>
              </p:custDataLst>
            </p:nvPr>
          </p:nvSpPr>
          <p:spPr>
            <a:xfrm>
              <a:off x="0" y="0"/>
              <a:ext cx="190500" cy="635000"/>
            </a:xfrm>
            <a:prstGeom prst="rect">
              <a:avLst/>
            </a:prstGeom>
            <a:solidFill>
              <a:srgbClr val="639EF4"/>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8723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部署动态路由协议的优势</a:t>
            </a:r>
            <a:endParaRPr kumimoji="1" lang="zh-CN" altLang="en-US" dirty="0"/>
          </a:p>
        </p:txBody>
      </p:sp>
      <p:sp>
        <p:nvSpPr>
          <p:cNvPr id="3" name="内容占位符 2"/>
          <p:cNvSpPr>
            <a:spLocks noGrp="1"/>
          </p:cNvSpPr>
          <p:nvPr>
            <p:ph idx="1"/>
          </p:nvPr>
        </p:nvSpPr>
        <p:spPr/>
        <p:txBody>
          <a:bodyPr>
            <a:normAutofit/>
          </a:bodyPr>
          <a:lstStyle/>
          <a:p>
            <a:pPr>
              <a:lnSpc>
                <a:spcPct val="150000"/>
              </a:lnSpc>
            </a:pPr>
            <a:r>
              <a:rPr kumimoji="1" lang="zh-CN" altLang="en-US" dirty="0" smtClean="0"/>
              <a:t>动态路由协议的扩展性强</a:t>
            </a:r>
          </a:p>
          <a:p>
            <a:pPr>
              <a:lnSpc>
                <a:spcPct val="150000"/>
              </a:lnSpc>
            </a:pPr>
            <a:r>
              <a:rPr kumimoji="1" lang="zh-CN" altLang="en-US" dirty="0" smtClean="0"/>
              <a:t>动态路由协议具备应变能力</a:t>
            </a:r>
            <a:endParaRPr kumimoji="1" lang="zh-CN" altLang="en-US" dirty="0"/>
          </a:p>
        </p:txBody>
      </p:sp>
      <p:sp>
        <p:nvSpPr>
          <p:cNvPr id="4" name="日期占位符 3"/>
          <p:cNvSpPr>
            <a:spLocks noGrp="1"/>
          </p:cNvSpPr>
          <p:nvPr>
            <p:ph type="dt" sz="half" idx="10"/>
          </p:nvPr>
        </p:nvSpPr>
        <p:spPr/>
        <p:txBody>
          <a:bodyPr/>
          <a:lstStyle/>
          <a:p>
            <a:fld id="{4E52C975-012B-4EAC-B2F9-41A7717B498E}"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3</a:t>
            </a:fld>
            <a:endParaRPr kumimoji="1" lang="zh-CN" altLang="en-US"/>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11238" t="45842" r="6857" b="13015"/>
          <a:stretch/>
        </p:blipFill>
        <p:spPr>
          <a:xfrm>
            <a:off x="966650" y="3030582"/>
            <a:ext cx="7489373" cy="2821577"/>
          </a:xfrm>
          <a:prstGeom prst="rect">
            <a:avLst/>
          </a:prstGeom>
        </p:spPr>
      </p:pic>
    </p:spTree>
    <p:extLst>
      <p:ext uri="{BB962C8B-B14F-4D97-AF65-F5344CB8AC3E}">
        <p14:creationId xmlns:p14="http://schemas.microsoft.com/office/powerpoint/2010/main" val="33038202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RIP</a:t>
            </a:r>
            <a:r>
              <a:rPr kumimoji="1" lang="zh-CN" altLang="en-US" dirty="0" smtClean="0"/>
              <a:t>问题综述</a:t>
            </a:r>
            <a:endParaRPr kumimoji="1" lang="zh-CN" altLang="en-US" dirty="0"/>
          </a:p>
        </p:txBody>
      </p:sp>
      <p:sp>
        <p:nvSpPr>
          <p:cNvPr id="3" name="日期占位符 2"/>
          <p:cNvSpPr>
            <a:spLocks noGrp="1"/>
          </p:cNvSpPr>
          <p:nvPr>
            <p:ph type="dt" sz="half" idx="10"/>
          </p:nvPr>
        </p:nvSpPr>
        <p:spPr/>
        <p:txBody>
          <a:bodyPr/>
          <a:lstStyle/>
          <a:p>
            <a:fld id="{C09266F9-700B-4D34-B0B4-018E24DC726E}"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30</a:t>
            </a:fld>
            <a:endParaRPr kumimoji="1" lang="zh-CN" altLang="en-US"/>
          </a:p>
        </p:txBody>
      </p:sp>
      <p:sp>
        <p:nvSpPr>
          <p:cNvPr id="7" name="内容占位符 6"/>
          <p:cNvSpPr>
            <a:spLocks noGrp="1"/>
          </p:cNvSpPr>
          <p:nvPr>
            <p:ph idx="1"/>
          </p:nvPr>
        </p:nvSpPr>
        <p:spPr/>
        <p:txBody>
          <a:bodyPr/>
          <a:lstStyle/>
          <a:p>
            <a:r>
              <a:rPr lang="zh-CN" altLang="en-US" dirty="0" smtClean="0"/>
              <a:t>通过定义最大跳数、部署水平分割</a:t>
            </a:r>
            <a:r>
              <a:rPr lang="en-US" altLang="zh-CN" dirty="0" smtClean="0"/>
              <a:t>/</a:t>
            </a:r>
            <a:r>
              <a:rPr lang="zh-CN" altLang="en-US" dirty="0" smtClean="0"/>
              <a:t>毒性反转特性、提供路由毒化和触发更新机制，</a:t>
            </a:r>
            <a:r>
              <a:rPr lang="en-US" altLang="zh-CN" dirty="0" smtClean="0"/>
              <a:t>RIP</a:t>
            </a:r>
            <a:r>
              <a:rPr lang="zh-CN" altLang="en-US" dirty="0" smtClean="0"/>
              <a:t>弥补了距离矢量型路由协议在</a:t>
            </a:r>
            <a:r>
              <a:rPr lang="zh-CN" altLang="en-US" dirty="0" smtClean="0">
                <a:solidFill>
                  <a:srgbClr val="FF0000"/>
                </a:solidFill>
              </a:rPr>
              <a:t>路由环路</a:t>
            </a:r>
            <a:r>
              <a:rPr lang="zh-CN" altLang="en-US" dirty="0" smtClean="0"/>
              <a:t>方面的天然缺陷。</a:t>
            </a:r>
            <a:endParaRPr lang="en-US" altLang="zh-CN" dirty="0" smtClean="0"/>
          </a:p>
          <a:p>
            <a:r>
              <a:rPr lang="zh-CN" altLang="en-US" dirty="0" smtClean="0"/>
              <a:t>但是这些举措本身会引入新的问题，比如最大跳数限定了网络规模，水平分割影响了网络收敛速度，毒性反转和路由毒化增加了网络中传输的管理流量。</a:t>
            </a:r>
            <a:endParaRPr lang="en-US" altLang="zh-CN" dirty="0" smtClean="0"/>
          </a:p>
          <a:p>
            <a:r>
              <a:rPr lang="zh-CN" altLang="en-US" dirty="0" smtClean="0"/>
              <a:t>因此，虽然</a:t>
            </a:r>
            <a:r>
              <a:rPr lang="en-US" altLang="zh-CN" dirty="0" smtClean="0"/>
              <a:t>RIP</a:t>
            </a:r>
            <a:r>
              <a:rPr lang="zh-CN" altLang="en-US" dirty="0" smtClean="0"/>
              <a:t>协议配置简单、部署方便，但日渐失势，尤其大型网络。</a:t>
            </a:r>
            <a:endParaRPr lang="zh-CN" altLang="en-US" dirty="0"/>
          </a:p>
        </p:txBody>
      </p:sp>
    </p:spTree>
    <p:extLst>
      <p:ext uri="{BB962C8B-B14F-4D97-AF65-F5344CB8AC3E}">
        <p14:creationId xmlns:p14="http://schemas.microsoft.com/office/powerpoint/2010/main" val="3870903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3845" y="488750"/>
            <a:ext cx="7886700" cy="586071"/>
          </a:xfrm>
        </p:spPr>
        <p:txBody>
          <a:bodyPr>
            <a:normAutofit/>
          </a:bodyPr>
          <a:lstStyle/>
          <a:p>
            <a:r>
              <a:rPr lang="en-US" altLang="zh-CN" b="1" dirty="0"/>
              <a:t>RIP</a:t>
            </a:r>
            <a:r>
              <a:rPr lang="zh-CN" altLang="en-US" b="1" dirty="0" smtClean="0"/>
              <a:t>配置</a:t>
            </a:r>
            <a:endParaRPr lang="zh-CN" altLang="en-US" dirty="0"/>
          </a:p>
        </p:txBody>
      </p:sp>
      <p:sp>
        <p:nvSpPr>
          <p:cNvPr id="3" name="内容占位符 2"/>
          <p:cNvSpPr>
            <a:spLocks noGrp="1"/>
          </p:cNvSpPr>
          <p:nvPr>
            <p:ph idx="1"/>
          </p:nvPr>
        </p:nvSpPr>
        <p:spPr>
          <a:xfrm>
            <a:off x="569677" y="1074822"/>
            <a:ext cx="7886700" cy="5331325"/>
          </a:xfrm>
        </p:spPr>
        <p:txBody>
          <a:bodyPr>
            <a:noAutofit/>
          </a:bodyPr>
          <a:lstStyle/>
          <a:p>
            <a:r>
              <a:rPr lang="en-US" altLang="zh-CN" sz="1100" dirty="0" err="1">
                <a:latin typeface="+mn-ea"/>
              </a:rPr>
              <a:t>checkzero</a:t>
            </a:r>
            <a:r>
              <a:rPr lang="en-US" altLang="zh-CN" sz="1100" dirty="0">
                <a:latin typeface="+mn-ea"/>
              </a:rPr>
              <a:t> //</a:t>
            </a:r>
            <a:r>
              <a:rPr lang="zh-CN" altLang="en-US" sz="1100" dirty="0">
                <a:latin typeface="+mn-ea"/>
              </a:rPr>
              <a:t>使能对</a:t>
            </a:r>
            <a:r>
              <a:rPr lang="en-US" altLang="zh-CN" sz="1100" dirty="0">
                <a:latin typeface="+mn-ea"/>
              </a:rPr>
              <a:t>RIP-1</a:t>
            </a:r>
            <a:r>
              <a:rPr lang="zh-CN" altLang="en-US" sz="1100" dirty="0">
                <a:latin typeface="+mn-ea"/>
              </a:rPr>
              <a:t>报文中的零域进行检查。 </a:t>
            </a:r>
            <a:r>
              <a:rPr lang="en-US" altLang="zh-CN" sz="1100" dirty="0">
                <a:latin typeface="+mn-ea"/>
              </a:rPr>
              <a:t>//RIP-1</a:t>
            </a:r>
            <a:r>
              <a:rPr lang="zh-CN" altLang="en-US" sz="1100" dirty="0">
                <a:latin typeface="+mn-ea"/>
              </a:rPr>
              <a:t>报文中的有些字段必须为零，称之为零域。</a:t>
            </a:r>
            <a:r>
              <a:rPr lang="en-US" altLang="zh-CN" sz="1100" dirty="0">
                <a:latin typeface="+mn-ea"/>
              </a:rPr>
              <a:t>RIP-1</a:t>
            </a:r>
            <a:r>
              <a:rPr lang="zh-CN" altLang="en-US" sz="1100" dirty="0">
                <a:latin typeface="+mn-ea"/>
              </a:rPr>
              <a:t>在接收报 </a:t>
            </a:r>
            <a:r>
              <a:rPr lang="en-US" altLang="zh-CN" sz="1100" dirty="0">
                <a:latin typeface="+mn-ea"/>
              </a:rPr>
              <a:t>//</a:t>
            </a:r>
            <a:r>
              <a:rPr lang="zh-CN" altLang="en-US" sz="1100" dirty="0">
                <a:latin typeface="+mn-ea"/>
              </a:rPr>
              <a:t>文时将对零域进行检查，零域的值不为零的</a:t>
            </a:r>
            <a:r>
              <a:rPr lang="en-US" altLang="zh-CN" sz="1100" dirty="0">
                <a:latin typeface="+mn-ea"/>
              </a:rPr>
              <a:t>RIP-1</a:t>
            </a:r>
            <a:r>
              <a:rPr lang="zh-CN" altLang="en-US" sz="1100" dirty="0">
                <a:latin typeface="+mn-ea"/>
              </a:rPr>
              <a:t>报文将不被处理。 </a:t>
            </a:r>
            <a:r>
              <a:rPr lang="en-US" altLang="zh-CN" sz="1100" dirty="0">
                <a:latin typeface="+mn-ea"/>
              </a:rPr>
              <a:t>//</a:t>
            </a:r>
            <a:r>
              <a:rPr lang="en-US" altLang="zh-CN" sz="1100" dirty="0" err="1">
                <a:latin typeface="+mn-ea"/>
              </a:rPr>
              <a:t>checkzero</a:t>
            </a:r>
            <a:r>
              <a:rPr lang="zh-CN" altLang="en-US" sz="1100" dirty="0">
                <a:latin typeface="+mn-ea"/>
              </a:rPr>
              <a:t>只对</a:t>
            </a:r>
            <a:r>
              <a:rPr lang="en-US" altLang="zh-CN" sz="1100" dirty="0">
                <a:latin typeface="+mn-ea"/>
              </a:rPr>
              <a:t>RIP-1</a:t>
            </a:r>
            <a:r>
              <a:rPr lang="zh-CN" altLang="en-US" sz="1100" dirty="0">
                <a:latin typeface="+mn-ea"/>
              </a:rPr>
              <a:t>报文有效。 </a:t>
            </a:r>
            <a:endParaRPr lang="en-US" altLang="zh-CN" sz="1100" dirty="0" smtClean="0">
              <a:latin typeface="+mn-ea"/>
            </a:endParaRPr>
          </a:p>
          <a:p>
            <a:r>
              <a:rPr lang="en-US" altLang="zh-CN" sz="1100" dirty="0" smtClean="0">
                <a:latin typeface="+mn-ea"/>
              </a:rPr>
              <a:t>host-route </a:t>
            </a:r>
            <a:r>
              <a:rPr lang="en-US" altLang="zh-CN" sz="1100" dirty="0">
                <a:latin typeface="+mn-ea"/>
              </a:rPr>
              <a:t>//</a:t>
            </a:r>
            <a:r>
              <a:rPr lang="zh-CN" altLang="en-US" sz="1100" dirty="0">
                <a:latin typeface="+mn-ea"/>
              </a:rPr>
              <a:t>允许</a:t>
            </a:r>
            <a:r>
              <a:rPr lang="en-US" altLang="zh-CN" sz="1100" dirty="0">
                <a:latin typeface="+mn-ea"/>
              </a:rPr>
              <a:t>32</a:t>
            </a:r>
            <a:r>
              <a:rPr lang="zh-CN" altLang="en-US" sz="1100" dirty="0">
                <a:latin typeface="+mn-ea"/>
              </a:rPr>
              <a:t>位主机路由加到路由表里</a:t>
            </a:r>
            <a:r>
              <a:rPr lang="zh-CN" altLang="en-US" sz="1100" dirty="0" smtClean="0">
                <a:latin typeface="+mn-ea"/>
              </a:rPr>
              <a:t>。</a:t>
            </a:r>
            <a:endParaRPr lang="en-US" altLang="zh-CN" sz="1100" dirty="0" smtClean="0">
              <a:latin typeface="+mn-ea"/>
            </a:endParaRPr>
          </a:p>
          <a:p>
            <a:r>
              <a:rPr lang="en-US" altLang="zh-CN" sz="1100" dirty="0" smtClean="0">
                <a:latin typeface="+mn-ea"/>
              </a:rPr>
              <a:t>network </a:t>
            </a:r>
            <a:r>
              <a:rPr lang="en-US" altLang="zh-CN" sz="1100" dirty="0">
                <a:latin typeface="+mn-ea"/>
              </a:rPr>
              <a:t>network-address //</a:t>
            </a:r>
            <a:r>
              <a:rPr lang="zh-CN" altLang="en-US" sz="1100" dirty="0">
                <a:latin typeface="+mn-ea"/>
              </a:rPr>
              <a:t>对指定网段接口使能</a:t>
            </a:r>
            <a:r>
              <a:rPr lang="en-US" altLang="zh-CN" sz="1100" dirty="0">
                <a:latin typeface="+mn-ea"/>
              </a:rPr>
              <a:t>RIP</a:t>
            </a:r>
            <a:r>
              <a:rPr lang="zh-CN" altLang="en-US" sz="1100" dirty="0">
                <a:latin typeface="+mn-ea"/>
              </a:rPr>
              <a:t>路由。 </a:t>
            </a:r>
            <a:endParaRPr lang="en-US" altLang="zh-CN" sz="1100" dirty="0" smtClean="0">
              <a:latin typeface="+mn-ea"/>
            </a:endParaRPr>
          </a:p>
          <a:p>
            <a:r>
              <a:rPr lang="en-US" altLang="zh-CN" sz="1100" dirty="0" smtClean="0">
                <a:latin typeface="+mn-ea"/>
              </a:rPr>
              <a:t>peer </a:t>
            </a:r>
            <a:r>
              <a:rPr lang="en-US" altLang="zh-CN" sz="1100" dirty="0" err="1">
                <a:latin typeface="+mn-ea"/>
              </a:rPr>
              <a:t>ip</a:t>
            </a:r>
            <a:r>
              <a:rPr lang="en-US" altLang="zh-CN" sz="1100" dirty="0">
                <a:latin typeface="+mn-ea"/>
              </a:rPr>
              <a:t>-address //</a:t>
            </a:r>
            <a:r>
              <a:rPr lang="zh-CN" altLang="en-US" sz="1100" dirty="0">
                <a:latin typeface="+mn-ea"/>
              </a:rPr>
              <a:t>指定</a:t>
            </a:r>
            <a:r>
              <a:rPr lang="en-US" altLang="zh-CN" sz="1100" dirty="0">
                <a:latin typeface="+mn-ea"/>
              </a:rPr>
              <a:t>RIP</a:t>
            </a:r>
            <a:r>
              <a:rPr lang="zh-CN" altLang="en-US" sz="1100" dirty="0">
                <a:latin typeface="+mn-ea"/>
              </a:rPr>
              <a:t>邻居的</a:t>
            </a:r>
            <a:r>
              <a:rPr lang="en-US" altLang="zh-CN" sz="1100" dirty="0">
                <a:latin typeface="+mn-ea"/>
              </a:rPr>
              <a:t>IP</a:t>
            </a:r>
            <a:r>
              <a:rPr lang="zh-CN" altLang="en-US" sz="1100" dirty="0">
                <a:latin typeface="+mn-ea"/>
              </a:rPr>
              <a:t>地址。配置此命令后，更新报文以单播形式发 </a:t>
            </a:r>
            <a:r>
              <a:rPr lang="en-US" altLang="zh-CN" sz="1100" dirty="0">
                <a:latin typeface="+mn-ea"/>
              </a:rPr>
              <a:t>//</a:t>
            </a:r>
            <a:r>
              <a:rPr lang="zh-CN" altLang="en-US" sz="1100" dirty="0">
                <a:latin typeface="+mn-ea"/>
              </a:rPr>
              <a:t>送到对端，而不采用正常的组播或广播的形式。 </a:t>
            </a:r>
            <a:endParaRPr lang="en-US" altLang="zh-CN" sz="1100" dirty="0" smtClean="0">
              <a:latin typeface="+mn-ea"/>
            </a:endParaRPr>
          </a:p>
          <a:p>
            <a:r>
              <a:rPr lang="en-US" altLang="zh-CN" sz="1100" dirty="0" smtClean="0">
                <a:latin typeface="+mn-ea"/>
              </a:rPr>
              <a:t>preference </a:t>
            </a:r>
            <a:r>
              <a:rPr lang="en-US" altLang="zh-CN" sz="1100" dirty="0">
                <a:latin typeface="+mn-ea"/>
              </a:rPr>
              <a:t>100 //</a:t>
            </a:r>
            <a:r>
              <a:rPr lang="zh-CN" altLang="en-US" sz="1100" dirty="0">
                <a:latin typeface="+mn-ea"/>
              </a:rPr>
              <a:t>配置</a:t>
            </a:r>
            <a:r>
              <a:rPr lang="en-US" altLang="zh-CN" sz="1100" dirty="0">
                <a:latin typeface="+mn-ea"/>
              </a:rPr>
              <a:t>RIP</a:t>
            </a:r>
            <a:r>
              <a:rPr lang="zh-CN" altLang="en-US" sz="1100" dirty="0">
                <a:latin typeface="+mn-ea"/>
              </a:rPr>
              <a:t>路由的优先级 </a:t>
            </a:r>
            <a:r>
              <a:rPr lang="zh-CN" altLang="en-US" sz="1100" dirty="0" smtClean="0">
                <a:latin typeface="+mn-ea"/>
              </a:rPr>
              <a:t>。</a:t>
            </a:r>
            <a:endParaRPr lang="en-US" altLang="zh-CN" sz="1100" dirty="0" smtClean="0">
              <a:latin typeface="+mn-ea"/>
            </a:endParaRPr>
          </a:p>
          <a:p>
            <a:r>
              <a:rPr lang="en-US" altLang="zh-CN" sz="1100" dirty="0" smtClean="0">
                <a:latin typeface="+mn-ea"/>
              </a:rPr>
              <a:t>rip </a:t>
            </a:r>
            <a:r>
              <a:rPr lang="en-US" altLang="zh-CN" sz="1100" dirty="0">
                <a:latin typeface="+mn-ea"/>
              </a:rPr>
              <a:t>authentication-mode //</a:t>
            </a:r>
            <a:r>
              <a:rPr lang="zh-CN" altLang="en-US" sz="1100" dirty="0">
                <a:latin typeface="+mn-ea"/>
              </a:rPr>
              <a:t>配置</a:t>
            </a:r>
            <a:r>
              <a:rPr lang="en-US" altLang="zh-CN" sz="1100" dirty="0">
                <a:latin typeface="+mn-ea"/>
              </a:rPr>
              <a:t>RIP-2</a:t>
            </a:r>
            <a:r>
              <a:rPr lang="zh-CN" altLang="en-US" sz="1100" dirty="0">
                <a:latin typeface="+mn-ea"/>
              </a:rPr>
              <a:t>的认证方式及认证参数。 </a:t>
            </a:r>
            <a:endParaRPr lang="en-US" altLang="zh-CN" sz="1100" dirty="0" smtClean="0">
              <a:latin typeface="+mn-ea"/>
            </a:endParaRPr>
          </a:p>
          <a:p>
            <a:r>
              <a:rPr lang="en-US" altLang="zh-CN" sz="1100" dirty="0" smtClean="0">
                <a:latin typeface="+mn-ea"/>
              </a:rPr>
              <a:t>rip </a:t>
            </a:r>
            <a:r>
              <a:rPr lang="en-US" altLang="zh-CN" sz="1100" dirty="0" err="1">
                <a:latin typeface="+mn-ea"/>
              </a:rPr>
              <a:t>bfd</a:t>
            </a:r>
            <a:r>
              <a:rPr lang="en-US" altLang="zh-CN" sz="1100" dirty="0">
                <a:latin typeface="+mn-ea"/>
              </a:rPr>
              <a:t> //</a:t>
            </a:r>
            <a:r>
              <a:rPr lang="zh-CN" altLang="en-US" sz="1100" dirty="0">
                <a:latin typeface="+mn-ea"/>
              </a:rPr>
              <a:t>指定接口上配置动态</a:t>
            </a:r>
            <a:r>
              <a:rPr lang="en-US" altLang="zh-CN" sz="1100" dirty="0">
                <a:latin typeface="+mn-ea"/>
              </a:rPr>
              <a:t>BFD</a:t>
            </a:r>
            <a:r>
              <a:rPr lang="zh-CN" altLang="en-US" sz="1100" dirty="0">
                <a:latin typeface="+mn-ea"/>
              </a:rPr>
              <a:t>会话的参数值。 </a:t>
            </a:r>
            <a:endParaRPr lang="en-US" altLang="zh-CN" sz="1100" dirty="0" smtClean="0">
              <a:latin typeface="+mn-ea"/>
            </a:endParaRPr>
          </a:p>
          <a:p>
            <a:r>
              <a:rPr lang="en-US" altLang="zh-CN" sz="1100" dirty="0" smtClean="0">
                <a:latin typeface="+mn-ea"/>
              </a:rPr>
              <a:t>rip </a:t>
            </a:r>
            <a:r>
              <a:rPr lang="en-US" altLang="zh-CN" sz="1100" dirty="0">
                <a:latin typeface="+mn-ea"/>
              </a:rPr>
              <a:t>input //</a:t>
            </a:r>
            <a:r>
              <a:rPr lang="zh-CN" altLang="en-US" sz="1100" dirty="0">
                <a:latin typeface="+mn-ea"/>
              </a:rPr>
              <a:t>控制允许指定接口接收</a:t>
            </a:r>
            <a:r>
              <a:rPr lang="en-US" altLang="zh-CN" sz="1100" dirty="0">
                <a:latin typeface="+mn-ea"/>
              </a:rPr>
              <a:t>RIP</a:t>
            </a:r>
            <a:r>
              <a:rPr lang="zh-CN" altLang="en-US" sz="1100" dirty="0">
                <a:latin typeface="+mn-ea"/>
              </a:rPr>
              <a:t>报文。 </a:t>
            </a:r>
            <a:endParaRPr lang="en-US" altLang="zh-CN" sz="1100" dirty="0" smtClean="0">
              <a:latin typeface="+mn-ea"/>
            </a:endParaRPr>
          </a:p>
          <a:p>
            <a:r>
              <a:rPr lang="en-US" altLang="zh-CN" sz="1100" dirty="0" smtClean="0">
                <a:latin typeface="+mn-ea"/>
              </a:rPr>
              <a:t>rip </a:t>
            </a:r>
            <a:r>
              <a:rPr lang="en-US" altLang="zh-CN" sz="1100" dirty="0">
                <a:latin typeface="+mn-ea"/>
              </a:rPr>
              <a:t>output //</a:t>
            </a:r>
            <a:r>
              <a:rPr lang="zh-CN" altLang="en-US" sz="1100" dirty="0">
                <a:latin typeface="+mn-ea"/>
              </a:rPr>
              <a:t>允许接口发送</a:t>
            </a:r>
            <a:r>
              <a:rPr lang="en-US" altLang="zh-CN" sz="1100" dirty="0">
                <a:latin typeface="+mn-ea"/>
              </a:rPr>
              <a:t>RIP</a:t>
            </a:r>
            <a:r>
              <a:rPr lang="zh-CN" altLang="en-US" sz="1100" dirty="0">
                <a:latin typeface="+mn-ea"/>
              </a:rPr>
              <a:t>报文</a:t>
            </a:r>
            <a:r>
              <a:rPr lang="zh-CN" altLang="en-US" sz="1100" dirty="0" smtClean="0">
                <a:latin typeface="+mn-ea"/>
              </a:rPr>
              <a:t>。</a:t>
            </a:r>
            <a:endParaRPr lang="en-US" altLang="zh-CN" sz="1100" dirty="0" smtClean="0">
              <a:latin typeface="+mn-ea"/>
            </a:endParaRPr>
          </a:p>
          <a:p>
            <a:r>
              <a:rPr lang="en-US" altLang="zh-CN" sz="1100" dirty="0" smtClean="0">
                <a:latin typeface="+mn-ea"/>
              </a:rPr>
              <a:t>rip </a:t>
            </a:r>
            <a:r>
              <a:rPr lang="en-US" altLang="zh-CN" sz="1100" dirty="0" err="1">
                <a:latin typeface="+mn-ea"/>
              </a:rPr>
              <a:t>metricin</a:t>
            </a:r>
            <a:r>
              <a:rPr lang="en-US" altLang="zh-CN" sz="1100" dirty="0">
                <a:latin typeface="+mn-ea"/>
              </a:rPr>
              <a:t> //</a:t>
            </a:r>
            <a:r>
              <a:rPr lang="zh-CN" altLang="en-US" sz="1100" dirty="0">
                <a:latin typeface="+mn-ea"/>
              </a:rPr>
              <a:t>配置接口接收</a:t>
            </a:r>
            <a:r>
              <a:rPr lang="en-US" altLang="zh-CN" sz="1100" dirty="0">
                <a:latin typeface="+mn-ea"/>
              </a:rPr>
              <a:t>RIP</a:t>
            </a:r>
            <a:r>
              <a:rPr lang="zh-CN" altLang="en-US" sz="1100" dirty="0">
                <a:latin typeface="+mn-ea"/>
              </a:rPr>
              <a:t>报文时给路由增加的度量值</a:t>
            </a:r>
            <a:r>
              <a:rPr lang="zh-CN" altLang="en-US" sz="1100" dirty="0" smtClean="0">
                <a:latin typeface="+mn-ea"/>
              </a:rPr>
              <a:t>。</a:t>
            </a:r>
            <a:endParaRPr lang="en-US" altLang="zh-CN" sz="1100" dirty="0" smtClean="0">
              <a:latin typeface="+mn-ea"/>
            </a:endParaRPr>
          </a:p>
          <a:p>
            <a:r>
              <a:rPr lang="en-US" altLang="zh-CN" sz="1100" dirty="0" smtClean="0">
                <a:latin typeface="+mn-ea"/>
              </a:rPr>
              <a:t>rip </a:t>
            </a:r>
            <a:r>
              <a:rPr lang="en-US" altLang="zh-CN" sz="1100" dirty="0" err="1">
                <a:latin typeface="+mn-ea"/>
              </a:rPr>
              <a:t>metricout</a:t>
            </a:r>
            <a:r>
              <a:rPr lang="en-US" altLang="zh-CN" sz="1100" dirty="0">
                <a:latin typeface="+mn-ea"/>
              </a:rPr>
              <a:t> //</a:t>
            </a:r>
            <a:r>
              <a:rPr lang="zh-CN" altLang="en-US" sz="1100" dirty="0">
                <a:latin typeface="+mn-ea"/>
              </a:rPr>
              <a:t>配置接口发送</a:t>
            </a:r>
            <a:r>
              <a:rPr lang="en-US" altLang="zh-CN" sz="1100" dirty="0">
                <a:latin typeface="+mn-ea"/>
              </a:rPr>
              <a:t>RIP</a:t>
            </a:r>
            <a:r>
              <a:rPr lang="zh-CN" altLang="en-US" sz="1100" dirty="0">
                <a:latin typeface="+mn-ea"/>
              </a:rPr>
              <a:t>报文给路由增加的度量值。 </a:t>
            </a:r>
            <a:r>
              <a:rPr lang="en-US" altLang="zh-CN" sz="1100" dirty="0">
                <a:latin typeface="+mn-ea"/>
              </a:rPr>
              <a:t>//</a:t>
            </a:r>
            <a:r>
              <a:rPr lang="zh-CN" altLang="en-US" sz="1100" dirty="0">
                <a:latin typeface="+mn-ea"/>
              </a:rPr>
              <a:t>缺省情况下，接口发送</a:t>
            </a:r>
            <a:r>
              <a:rPr lang="en-US" altLang="zh-CN" sz="1100" dirty="0">
                <a:latin typeface="+mn-ea"/>
              </a:rPr>
              <a:t>RIP</a:t>
            </a:r>
            <a:r>
              <a:rPr lang="zh-CN" altLang="en-US" sz="1100" dirty="0">
                <a:latin typeface="+mn-ea"/>
              </a:rPr>
              <a:t>报文时给路由增加度量值为</a:t>
            </a:r>
            <a:r>
              <a:rPr lang="en-US" altLang="zh-CN" sz="1100" dirty="0">
                <a:latin typeface="+mn-ea"/>
              </a:rPr>
              <a:t>1</a:t>
            </a:r>
            <a:r>
              <a:rPr lang="zh-CN" altLang="en-US" sz="1100" dirty="0">
                <a:latin typeface="+mn-ea"/>
              </a:rPr>
              <a:t>。 </a:t>
            </a:r>
            <a:endParaRPr lang="en-US" altLang="zh-CN" sz="1100" dirty="0" smtClean="0">
              <a:latin typeface="+mn-ea"/>
            </a:endParaRPr>
          </a:p>
          <a:p>
            <a:r>
              <a:rPr lang="en-US" altLang="zh-CN" sz="1100" dirty="0" smtClean="0">
                <a:latin typeface="+mn-ea"/>
              </a:rPr>
              <a:t>rip </a:t>
            </a:r>
            <a:r>
              <a:rPr lang="en-US" altLang="zh-CN" sz="1100" dirty="0" err="1">
                <a:latin typeface="+mn-ea"/>
              </a:rPr>
              <a:t>pkt</a:t>
            </a:r>
            <a:r>
              <a:rPr lang="en-US" altLang="zh-CN" sz="1100" dirty="0">
                <a:latin typeface="+mn-ea"/>
              </a:rPr>
              <a:t>-transmit //</a:t>
            </a:r>
            <a:r>
              <a:rPr lang="zh-CN" altLang="en-US" sz="1100" dirty="0">
                <a:latin typeface="+mn-ea"/>
              </a:rPr>
              <a:t>指定接口上设置</a:t>
            </a:r>
            <a:r>
              <a:rPr lang="en-US" altLang="zh-CN" sz="1100" dirty="0">
                <a:latin typeface="+mn-ea"/>
              </a:rPr>
              <a:t>RIP</a:t>
            </a:r>
            <a:r>
              <a:rPr lang="zh-CN" altLang="en-US" sz="1100" dirty="0">
                <a:latin typeface="+mn-ea"/>
              </a:rPr>
              <a:t>发送更新报文的时间间隔和每次发送报文的数量。 </a:t>
            </a:r>
            <a:r>
              <a:rPr lang="en-US" altLang="zh-CN" sz="1100" dirty="0">
                <a:latin typeface="+mn-ea"/>
              </a:rPr>
              <a:t>//</a:t>
            </a:r>
            <a:r>
              <a:rPr lang="zh-CN" altLang="en-US" sz="1100" dirty="0">
                <a:latin typeface="+mn-ea"/>
              </a:rPr>
              <a:t>缺省情况下，</a:t>
            </a:r>
            <a:r>
              <a:rPr lang="en-US" altLang="zh-CN" sz="1100" dirty="0">
                <a:latin typeface="+mn-ea"/>
              </a:rPr>
              <a:t>RIP</a:t>
            </a:r>
            <a:r>
              <a:rPr lang="zh-CN" altLang="en-US" sz="1100" dirty="0">
                <a:latin typeface="+mn-ea"/>
              </a:rPr>
              <a:t>接口发送更新报文的时间间隔为</a:t>
            </a:r>
            <a:r>
              <a:rPr lang="en-US" altLang="zh-CN" sz="1100" dirty="0">
                <a:latin typeface="+mn-ea"/>
              </a:rPr>
              <a:t>200</a:t>
            </a:r>
            <a:r>
              <a:rPr lang="zh-CN" altLang="en-US" sz="1100" dirty="0">
                <a:latin typeface="+mn-ea"/>
              </a:rPr>
              <a:t>毫秒，每次发送的报文数量为</a:t>
            </a:r>
            <a:r>
              <a:rPr lang="en-US" altLang="zh-CN" sz="1100" dirty="0">
                <a:latin typeface="+mn-ea"/>
              </a:rPr>
              <a:t>50</a:t>
            </a:r>
            <a:r>
              <a:rPr lang="zh-CN" altLang="en-US" sz="1100" dirty="0">
                <a:latin typeface="+mn-ea"/>
              </a:rPr>
              <a:t>。 </a:t>
            </a:r>
            <a:endParaRPr lang="en-US" altLang="zh-CN" sz="1100" dirty="0" smtClean="0">
              <a:latin typeface="+mn-ea"/>
            </a:endParaRPr>
          </a:p>
          <a:p>
            <a:r>
              <a:rPr lang="en-US" altLang="zh-CN" sz="1100" dirty="0" smtClean="0">
                <a:latin typeface="+mn-ea"/>
              </a:rPr>
              <a:t>rip </a:t>
            </a:r>
            <a:r>
              <a:rPr lang="en-US" altLang="zh-CN" sz="1100" dirty="0">
                <a:latin typeface="+mn-ea"/>
              </a:rPr>
              <a:t>poison-reverse //</a:t>
            </a:r>
            <a:r>
              <a:rPr lang="zh-CN" altLang="en-US" sz="1100" dirty="0">
                <a:latin typeface="+mn-ea"/>
              </a:rPr>
              <a:t>使能</a:t>
            </a:r>
            <a:r>
              <a:rPr lang="en-US" altLang="zh-CN" sz="1100" dirty="0">
                <a:latin typeface="+mn-ea"/>
              </a:rPr>
              <a:t>RIP</a:t>
            </a:r>
            <a:r>
              <a:rPr lang="zh-CN" altLang="en-US" sz="1100" dirty="0">
                <a:latin typeface="+mn-ea"/>
              </a:rPr>
              <a:t>的毒性反转功能</a:t>
            </a:r>
            <a:r>
              <a:rPr lang="zh-CN" altLang="en-US" sz="1100" dirty="0" smtClean="0">
                <a:latin typeface="+mn-ea"/>
              </a:rPr>
              <a:t>。</a:t>
            </a:r>
            <a:endParaRPr lang="en-US" altLang="zh-CN" sz="1100" dirty="0" smtClean="0">
              <a:latin typeface="+mn-ea"/>
            </a:endParaRPr>
          </a:p>
          <a:p>
            <a:r>
              <a:rPr lang="en-US" altLang="zh-CN" sz="1100" dirty="0" smtClean="0">
                <a:latin typeface="+mn-ea"/>
              </a:rPr>
              <a:t>rip </a:t>
            </a:r>
            <a:r>
              <a:rPr lang="en-US" altLang="zh-CN" sz="1100" dirty="0">
                <a:latin typeface="+mn-ea"/>
              </a:rPr>
              <a:t>split-horizon //</a:t>
            </a:r>
            <a:r>
              <a:rPr lang="zh-CN" altLang="en-US" sz="1100" dirty="0">
                <a:latin typeface="+mn-ea"/>
              </a:rPr>
              <a:t>使能</a:t>
            </a:r>
            <a:r>
              <a:rPr lang="en-US" altLang="zh-CN" sz="1100" dirty="0">
                <a:latin typeface="+mn-ea"/>
              </a:rPr>
              <a:t>RIP</a:t>
            </a:r>
            <a:r>
              <a:rPr lang="zh-CN" altLang="en-US" sz="1100" dirty="0">
                <a:latin typeface="+mn-ea"/>
              </a:rPr>
              <a:t>的水平分割功能。 </a:t>
            </a:r>
            <a:r>
              <a:rPr lang="en-US" altLang="zh-CN" sz="1100" dirty="0">
                <a:latin typeface="+mn-ea"/>
              </a:rPr>
              <a:t>//</a:t>
            </a:r>
            <a:r>
              <a:rPr lang="zh-CN" altLang="en-US" sz="1100" dirty="0">
                <a:latin typeface="+mn-ea"/>
              </a:rPr>
              <a:t>如果毒性反转和水平分割都配置了，简单的水平分割行为（从某 </a:t>
            </a:r>
            <a:r>
              <a:rPr lang="en-US" altLang="zh-CN" sz="1100" dirty="0">
                <a:latin typeface="+mn-ea"/>
              </a:rPr>
              <a:t>//</a:t>
            </a:r>
            <a:r>
              <a:rPr lang="zh-CN" altLang="en-US" sz="1100" dirty="0">
                <a:latin typeface="+mn-ea"/>
              </a:rPr>
              <a:t>接口学到的路由再从这个接口发布时将被抑制）会被毒性反转行为代替。 </a:t>
            </a:r>
            <a:endParaRPr lang="en-US" altLang="zh-CN" sz="1100" dirty="0" smtClean="0">
              <a:latin typeface="+mn-ea"/>
            </a:endParaRPr>
          </a:p>
          <a:p>
            <a:r>
              <a:rPr lang="en-US" altLang="zh-CN" sz="1100" dirty="0" smtClean="0">
                <a:latin typeface="+mn-ea"/>
              </a:rPr>
              <a:t>rip </a:t>
            </a:r>
            <a:r>
              <a:rPr lang="en-US" altLang="zh-CN" sz="1100" dirty="0">
                <a:latin typeface="+mn-ea"/>
              </a:rPr>
              <a:t>summary-address //</a:t>
            </a:r>
            <a:r>
              <a:rPr lang="zh-CN" altLang="en-US" sz="1100" dirty="0">
                <a:latin typeface="+mn-ea"/>
              </a:rPr>
              <a:t>配置</a:t>
            </a:r>
            <a:r>
              <a:rPr lang="en-US" altLang="zh-CN" sz="1100" dirty="0">
                <a:latin typeface="+mn-ea"/>
              </a:rPr>
              <a:t>RIP</a:t>
            </a:r>
            <a:r>
              <a:rPr lang="zh-CN" altLang="en-US" sz="1100" dirty="0">
                <a:latin typeface="+mn-ea"/>
              </a:rPr>
              <a:t>路由器发布一个聚合的本地</a:t>
            </a:r>
            <a:r>
              <a:rPr lang="en-US" altLang="zh-CN" sz="1100" dirty="0">
                <a:latin typeface="+mn-ea"/>
              </a:rPr>
              <a:t>IP</a:t>
            </a:r>
            <a:r>
              <a:rPr lang="zh-CN" altLang="en-US" sz="1100" dirty="0">
                <a:latin typeface="+mn-ea"/>
              </a:rPr>
              <a:t>地址</a:t>
            </a:r>
            <a:r>
              <a:rPr lang="zh-CN" altLang="en-US" sz="1100" dirty="0" smtClean="0">
                <a:latin typeface="+mn-ea"/>
              </a:rPr>
              <a:t>。</a:t>
            </a:r>
            <a:endParaRPr lang="en-US" altLang="zh-CN" sz="1100" dirty="0" smtClean="0">
              <a:latin typeface="+mn-ea"/>
            </a:endParaRPr>
          </a:p>
          <a:p>
            <a:r>
              <a:rPr lang="zh-CN" altLang="en-US" sz="1100" dirty="0" smtClean="0">
                <a:latin typeface="+mn-ea"/>
              </a:rPr>
              <a:t> </a:t>
            </a:r>
            <a:r>
              <a:rPr lang="en-US" altLang="zh-CN" sz="1100" dirty="0">
                <a:latin typeface="+mn-ea"/>
              </a:rPr>
              <a:t>silent-interface //</a:t>
            </a:r>
            <a:r>
              <a:rPr lang="zh-CN" altLang="en-US" sz="1100" dirty="0">
                <a:latin typeface="+mn-ea"/>
              </a:rPr>
              <a:t>来抑制接口，使其只接收报文，用来更新自己的路由表，而不发送</a:t>
            </a:r>
            <a:r>
              <a:rPr lang="en-US" altLang="zh-CN" sz="1100" dirty="0">
                <a:latin typeface="+mn-ea"/>
              </a:rPr>
              <a:t>RIP</a:t>
            </a:r>
            <a:r>
              <a:rPr lang="zh-CN" altLang="en-US" sz="1100" dirty="0">
                <a:latin typeface="+mn-ea"/>
              </a:rPr>
              <a:t>报文。 </a:t>
            </a:r>
            <a:endParaRPr lang="en-US" altLang="zh-CN" sz="1100" dirty="0" smtClean="0">
              <a:latin typeface="+mn-ea"/>
            </a:endParaRPr>
          </a:p>
          <a:p>
            <a:r>
              <a:rPr lang="en-US" altLang="zh-CN" sz="1100" dirty="0" smtClean="0">
                <a:latin typeface="+mn-ea"/>
              </a:rPr>
              <a:t>summary </a:t>
            </a:r>
            <a:r>
              <a:rPr lang="en-US" altLang="zh-CN" sz="1100" dirty="0">
                <a:latin typeface="+mn-ea"/>
              </a:rPr>
              <a:t>[ always ] //</a:t>
            </a:r>
            <a:r>
              <a:rPr lang="zh-CN" altLang="en-US" sz="1100" dirty="0">
                <a:latin typeface="+mn-ea"/>
              </a:rPr>
              <a:t>使能</a:t>
            </a:r>
            <a:r>
              <a:rPr lang="en-US" altLang="zh-CN" sz="1100" dirty="0">
                <a:latin typeface="+mn-ea"/>
              </a:rPr>
              <a:t>RIP</a:t>
            </a:r>
            <a:r>
              <a:rPr lang="zh-CN" altLang="en-US" sz="1100" dirty="0">
                <a:latin typeface="+mn-ea"/>
              </a:rPr>
              <a:t>有类聚合</a:t>
            </a:r>
            <a:r>
              <a:rPr lang="en-US" altLang="zh-CN" sz="1100" dirty="0">
                <a:latin typeface="+mn-ea"/>
              </a:rPr>
              <a:t>,</a:t>
            </a:r>
            <a:r>
              <a:rPr lang="zh-CN" altLang="en-US" sz="1100" dirty="0">
                <a:latin typeface="+mn-ea"/>
              </a:rPr>
              <a:t>指定有类聚合被使能，不论水平分割功能是否配置</a:t>
            </a:r>
            <a:r>
              <a:rPr lang="zh-CN" altLang="en-US" sz="1100" dirty="0" smtClean="0">
                <a:latin typeface="+mn-ea"/>
              </a:rPr>
              <a:t>。</a:t>
            </a:r>
            <a:endParaRPr lang="en-US" altLang="zh-CN" sz="1100" dirty="0" smtClean="0">
              <a:latin typeface="+mn-ea"/>
            </a:endParaRPr>
          </a:p>
          <a:p>
            <a:r>
              <a:rPr lang="zh-CN" altLang="en-US" sz="1100" dirty="0" smtClean="0">
                <a:latin typeface="+mn-ea"/>
              </a:rPr>
              <a:t> </a:t>
            </a:r>
            <a:r>
              <a:rPr lang="en-US" altLang="zh-CN" sz="1100" dirty="0">
                <a:latin typeface="+mn-ea"/>
              </a:rPr>
              <a:t>timers rip 30 //</a:t>
            </a:r>
            <a:r>
              <a:rPr lang="zh-CN" altLang="en-US" sz="1100" dirty="0">
                <a:latin typeface="+mn-ea"/>
              </a:rPr>
              <a:t>调整定时器。 </a:t>
            </a:r>
            <a:r>
              <a:rPr lang="en-US" altLang="zh-CN" sz="1100" dirty="0">
                <a:latin typeface="+mn-ea"/>
              </a:rPr>
              <a:t>//</a:t>
            </a:r>
            <a:r>
              <a:rPr lang="zh-CN" altLang="en-US" sz="1100" dirty="0">
                <a:latin typeface="+mn-ea"/>
              </a:rPr>
              <a:t>缺省情况下，路由更新报文的发送间隔为</a:t>
            </a:r>
            <a:r>
              <a:rPr lang="en-US" altLang="zh-CN" sz="1100" dirty="0">
                <a:latin typeface="+mn-ea"/>
              </a:rPr>
              <a:t>30</a:t>
            </a:r>
            <a:r>
              <a:rPr lang="zh-CN" altLang="en-US" sz="1100" dirty="0">
                <a:latin typeface="+mn-ea"/>
              </a:rPr>
              <a:t>秒，路由老化时间为</a:t>
            </a:r>
            <a:r>
              <a:rPr lang="en-US" altLang="zh-CN" sz="1100" dirty="0">
                <a:latin typeface="+mn-ea"/>
              </a:rPr>
              <a:t>180</a:t>
            </a:r>
            <a:r>
              <a:rPr lang="zh-CN" altLang="en-US" sz="1100" dirty="0">
                <a:latin typeface="+mn-ea"/>
              </a:rPr>
              <a:t>秒，路由被从路由表中删除的时间为</a:t>
            </a:r>
            <a:r>
              <a:rPr lang="en-US" altLang="zh-CN" sz="1100" dirty="0">
                <a:latin typeface="+mn-ea"/>
              </a:rPr>
              <a:t>120</a:t>
            </a:r>
            <a:r>
              <a:rPr lang="zh-CN" altLang="en-US" sz="1100" dirty="0">
                <a:latin typeface="+mn-ea"/>
              </a:rPr>
              <a:t>秒。</a:t>
            </a:r>
          </a:p>
        </p:txBody>
      </p:sp>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31</a:t>
            </a:fld>
            <a:endParaRPr kumimoji="1" lang="zh-CN" altLang="en-US"/>
          </a:p>
        </p:txBody>
      </p:sp>
    </p:spTree>
    <p:extLst>
      <p:ext uri="{BB962C8B-B14F-4D97-AF65-F5344CB8AC3E}">
        <p14:creationId xmlns:p14="http://schemas.microsoft.com/office/powerpoint/2010/main" val="13036449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RIP</a:t>
            </a:r>
            <a:r>
              <a:rPr lang="zh-CN" altLang="en-US" b="1" dirty="0"/>
              <a:t>故障排除流程</a:t>
            </a:r>
            <a:endParaRPr lang="zh-CN" altLang="en-US" dirty="0"/>
          </a:p>
        </p:txBody>
      </p:sp>
      <p:sp>
        <p:nvSpPr>
          <p:cNvPr id="3" name="内容占位符 2"/>
          <p:cNvSpPr>
            <a:spLocks noGrp="1"/>
          </p:cNvSpPr>
          <p:nvPr>
            <p:ph idx="1"/>
          </p:nvPr>
        </p:nvSpPr>
        <p:spPr/>
        <p:txBody>
          <a:bodyPr>
            <a:normAutofit fontScale="92500"/>
          </a:bodyPr>
          <a:lstStyle/>
          <a:p>
            <a:r>
              <a:rPr lang="zh-CN" altLang="en-US" dirty="0" smtClean="0"/>
              <a:t>检查</a:t>
            </a:r>
            <a:r>
              <a:rPr lang="zh-CN" altLang="en-US" dirty="0"/>
              <a:t>接口是否在</a:t>
            </a:r>
            <a:r>
              <a:rPr lang="en-US" altLang="zh-CN" dirty="0"/>
              <a:t>RIP</a:t>
            </a:r>
            <a:r>
              <a:rPr lang="zh-CN" altLang="en-US" dirty="0"/>
              <a:t>中使能：使用</a:t>
            </a:r>
            <a:r>
              <a:rPr lang="en-US" altLang="zh-CN" dirty="0"/>
              <a:t>display rip process-id interface </a:t>
            </a:r>
            <a:r>
              <a:rPr lang="zh-CN" altLang="en-US" dirty="0"/>
              <a:t>可以查看运行</a:t>
            </a:r>
            <a:r>
              <a:rPr lang="en-US" altLang="zh-CN" dirty="0"/>
              <a:t>rip</a:t>
            </a:r>
            <a:r>
              <a:rPr lang="zh-CN" altLang="en-US" dirty="0"/>
              <a:t>的接口；</a:t>
            </a:r>
          </a:p>
          <a:p>
            <a:r>
              <a:rPr lang="zh-CN" altLang="en-US" dirty="0"/>
              <a:t>检查对方发送版本号和本地接口接收的版本号是否匹配：缺省情况下，接口只发送</a:t>
            </a:r>
            <a:r>
              <a:rPr lang="en-US" altLang="zh-CN" dirty="0"/>
              <a:t>RIPv1</a:t>
            </a:r>
            <a:r>
              <a:rPr lang="zh-CN" altLang="en-US" dirty="0"/>
              <a:t>报文，但可以接收</a:t>
            </a:r>
            <a:r>
              <a:rPr lang="en-US" altLang="zh-CN" dirty="0"/>
              <a:t>RIPv1</a:t>
            </a:r>
            <a:r>
              <a:rPr lang="zh-CN" altLang="en-US" dirty="0"/>
              <a:t>和</a:t>
            </a:r>
            <a:r>
              <a:rPr lang="en-US" altLang="zh-CN" dirty="0"/>
              <a:t>RIPv2</a:t>
            </a:r>
            <a:r>
              <a:rPr lang="zh-CN" altLang="en-US" dirty="0"/>
              <a:t>报文。当入接口与收到的</a:t>
            </a:r>
            <a:r>
              <a:rPr lang="en-US" altLang="zh-CN" dirty="0"/>
              <a:t>RIP</a:t>
            </a:r>
            <a:r>
              <a:rPr lang="zh-CN" altLang="en-US" dirty="0"/>
              <a:t>报文使用不同的版本号时，有可能造成</a:t>
            </a:r>
            <a:r>
              <a:rPr lang="en-US" altLang="zh-CN" dirty="0"/>
              <a:t>RIP</a:t>
            </a:r>
            <a:r>
              <a:rPr lang="zh-CN" altLang="en-US" dirty="0"/>
              <a:t>路由不能被正确的接收；</a:t>
            </a:r>
          </a:p>
          <a:p>
            <a:r>
              <a:rPr lang="zh-CN" altLang="en-US" dirty="0"/>
              <a:t>检查在</a:t>
            </a:r>
            <a:r>
              <a:rPr lang="en-US" altLang="zh-CN" dirty="0"/>
              <a:t>RIP</a:t>
            </a:r>
            <a:r>
              <a:rPr lang="zh-CN" altLang="en-US" dirty="0"/>
              <a:t>中是否配置了策略，过滤掉收到的</a:t>
            </a:r>
            <a:r>
              <a:rPr lang="en-US" altLang="zh-CN" dirty="0"/>
              <a:t>RIP</a:t>
            </a:r>
            <a:r>
              <a:rPr lang="zh-CN" altLang="en-US" dirty="0"/>
              <a:t>路由：如果被路由策略过滤掉，则需修改路由策略；</a:t>
            </a:r>
          </a:p>
          <a:p>
            <a:r>
              <a:rPr lang="en-US" altLang="zh-CN" dirty="0"/>
              <a:t>RIP</a:t>
            </a:r>
            <a:r>
              <a:rPr lang="zh-CN" altLang="en-US" dirty="0"/>
              <a:t>使用的端口</a:t>
            </a:r>
            <a:r>
              <a:rPr lang="en-US" altLang="zh-CN" dirty="0"/>
              <a:t>520</a:t>
            </a:r>
            <a:r>
              <a:rPr lang="zh-CN" altLang="en-US" dirty="0"/>
              <a:t>是否被禁用；</a:t>
            </a:r>
          </a:p>
          <a:p>
            <a:r>
              <a:rPr lang="zh-CN" altLang="en-US" dirty="0"/>
              <a:t>检查接口是否配置了</a:t>
            </a:r>
            <a:r>
              <a:rPr lang="en-US" altLang="zh-CN" dirty="0"/>
              <a:t>undo rip input/output</a:t>
            </a:r>
            <a:r>
              <a:rPr lang="zh-CN" altLang="en-US" dirty="0"/>
              <a:t>或者</a:t>
            </a:r>
            <a:r>
              <a:rPr lang="en-US" altLang="zh-CN" dirty="0"/>
              <a:t>rip </a:t>
            </a:r>
            <a:r>
              <a:rPr lang="en-US" altLang="zh-CN" dirty="0" err="1"/>
              <a:t>metricin</a:t>
            </a:r>
            <a:r>
              <a:rPr lang="zh-CN" altLang="en-US" dirty="0"/>
              <a:t>设置度量值过大；</a:t>
            </a:r>
          </a:p>
          <a:p>
            <a:r>
              <a:rPr lang="zh-CN" altLang="en-US" dirty="0"/>
              <a:t>检查接口是否配置了抑制接口；</a:t>
            </a:r>
          </a:p>
          <a:p>
            <a:r>
              <a:rPr lang="zh-CN" altLang="en-US" dirty="0"/>
              <a:t>检查路由度量值是否大于</a:t>
            </a:r>
            <a:r>
              <a:rPr lang="en-US" altLang="zh-CN" dirty="0"/>
              <a:t>16</a:t>
            </a:r>
            <a:r>
              <a:rPr lang="zh-CN" altLang="en-US" dirty="0"/>
              <a:t>；</a:t>
            </a:r>
          </a:p>
          <a:p>
            <a:r>
              <a:rPr lang="zh-CN" altLang="en-US" dirty="0"/>
              <a:t>检查链路两端是否配置了认证，认证的配置是否正确。</a:t>
            </a:r>
          </a:p>
          <a:p>
            <a:endParaRPr lang="zh-CN" altLang="en-US" dirty="0"/>
          </a:p>
        </p:txBody>
      </p:sp>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32</a:t>
            </a:fld>
            <a:endParaRPr kumimoji="1" lang="zh-CN" altLang="en-US"/>
          </a:p>
        </p:txBody>
      </p:sp>
    </p:spTree>
    <p:extLst>
      <p:ext uri="{BB962C8B-B14F-4D97-AF65-F5344CB8AC3E}">
        <p14:creationId xmlns:p14="http://schemas.microsoft.com/office/powerpoint/2010/main" val="1917777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2782" y="274638"/>
            <a:ext cx="7772400" cy="1143000"/>
          </a:xfrm>
        </p:spPr>
        <p:txBody>
          <a:bodyPr/>
          <a:lstStyle/>
          <a:p>
            <a:r>
              <a:rPr kumimoji="1" lang="zh-CN" altLang="en-US" dirty="0" smtClean="0"/>
              <a:t>路由协议的分类（算法角度）</a:t>
            </a:r>
            <a:endParaRPr kumimoji="1" lang="zh-CN" altLang="en-US" dirty="0"/>
          </a:p>
        </p:txBody>
      </p:sp>
      <p:sp>
        <p:nvSpPr>
          <p:cNvPr id="3" name="内容占位符 2"/>
          <p:cNvSpPr>
            <a:spLocks noGrp="1"/>
          </p:cNvSpPr>
          <p:nvPr>
            <p:ph idx="1"/>
          </p:nvPr>
        </p:nvSpPr>
        <p:spPr>
          <a:xfrm>
            <a:off x="242782" y="1417638"/>
            <a:ext cx="8901218" cy="5440362"/>
          </a:xfrm>
        </p:spPr>
        <p:txBody>
          <a:bodyPr>
            <a:normAutofit/>
          </a:bodyPr>
          <a:lstStyle/>
          <a:p>
            <a:pPr>
              <a:lnSpc>
                <a:spcPct val="150000"/>
              </a:lnSpc>
            </a:pPr>
            <a:r>
              <a:rPr kumimoji="1" lang="zh-CN" altLang="en-US" dirty="0" smtClean="0"/>
              <a:t>距离矢量型（</a:t>
            </a:r>
            <a:r>
              <a:rPr kumimoji="1" lang="en-US" altLang="zh-CN" dirty="0" smtClean="0"/>
              <a:t>Distance</a:t>
            </a:r>
            <a:r>
              <a:rPr kumimoji="1" lang="zh-CN" altLang="en-US" dirty="0" smtClean="0"/>
              <a:t> </a:t>
            </a:r>
            <a:r>
              <a:rPr kumimoji="1" lang="en-US" altLang="zh-CN" dirty="0" smtClean="0"/>
              <a:t>Vector</a:t>
            </a:r>
            <a:r>
              <a:rPr kumimoji="1" lang="zh-CN" altLang="en-US" dirty="0" smtClean="0"/>
              <a:t>）路由协议</a:t>
            </a:r>
          </a:p>
          <a:p>
            <a:pPr lvl="1">
              <a:lnSpc>
                <a:spcPct val="150000"/>
              </a:lnSpc>
            </a:pPr>
            <a:r>
              <a:rPr kumimoji="1" lang="en-US" altLang="zh-CN" dirty="0" smtClean="0"/>
              <a:t>D</a:t>
            </a:r>
            <a:r>
              <a:rPr kumimoji="1" lang="zh-CN" altLang="en-US" dirty="0" smtClean="0"/>
              <a:t> 距离，目的网络距离本地路由器距离有多远</a:t>
            </a:r>
            <a:endParaRPr kumimoji="1" lang="en-US" altLang="zh-CN" dirty="0" smtClean="0"/>
          </a:p>
          <a:p>
            <a:pPr lvl="1">
              <a:lnSpc>
                <a:spcPct val="150000"/>
              </a:lnSpc>
            </a:pPr>
            <a:r>
              <a:rPr kumimoji="1" lang="en-US" altLang="zh-CN" dirty="0" smtClean="0"/>
              <a:t>V</a:t>
            </a:r>
            <a:r>
              <a:rPr kumimoji="1" lang="zh-CN" altLang="en-US" dirty="0" smtClean="0"/>
              <a:t> 矢量，目的网络在本路由器的方向，即下一跳或者出站口</a:t>
            </a:r>
            <a:endParaRPr kumimoji="1" lang="en-US" altLang="zh-CN" dirty="0" smtClean="0"/>
          </a:p>
          <a:p>
            <a:pPr lvl="1">
              <a:lnSpc>
                <a:spcPct val="150000"/>
              </a:lnSpc>
            </a:pPr>
            <a:r>
              <a:rPr kumimoji="1" lang="zh-CN" altLang="en-US" dirty="0" smtClean="0"/>
              <a:t>贝尔曼</a:t>
            </a:r>
            <a:r>
              <a:rPr kumimoji="1" lang="en-US" altLang="zh-CN" dirty="0" smtClean="0"/>
              <a:t>-</a:t>
            </a:r>
            <a:r>
              <a:rPr kumimoji="1" lang="zh-CN" altLang="en-US" dirty="0" smtClean="0"/>
              <a:t>福特算法：（</a:t>
            </a:r>
            <a:r>
              <a:rPr kumimoji="1" lang="en-US" altLang="zh-CN" dirty="0" smtClean="0"/>
              <a:t>Bellman</a:t>
            </a:r>
            <a:r>
              <a:rPr kumimoji="1" lang="zh-CN" altLang="en-US" dirty="0" smtClean="0"/>
              <a:t> </a:t>
            </a:r>
            <a:r>
              <a:rPr kumimoji="1" lang="en-US" altLang="zh-CN" dirty="0" smtClean="0"/>
              <a:t>Ford</a:t>
            </a:r>
            <a:r>
              <a:rPr kumimoji="1" lang="zh-CN" altLang="en-US" dirty="0" smtClean="0"/>
              <a:t>）</a:t>
            </a:r>
            <a:r>
              <a:rPr lang="zh-CN" altLang="en-US" dirty="0"/>
              <a:t>求解单源</a:t>
            </a:r>
            <a:r>
              <a:rPr lang="zh-CN" altLang="en-US" dirty="0">
                <a:hlinkClick r:id="rId2"/>
              </a:rPr>
              <a:t>最短路径</a:t>
            </a:r>
            <a:r>
              <a:rPr lang="zh-CN" altLang="en-US" dirty="0"/>
              <a:t>问题的一种</a:t>
            </a:r>
            <a:r>
              <a:rPr lang="zh-CN" altLang="en-US" dirty="0" smtClean="0">
                <a:hlinkClick r:id="rId3"/>
              </a:rPr>
              <a:t>算法</a:t>
            </a:r>
            <a:r>
              <a:rPr lang="zh-CN" altLang="en-US" dirty="0" smtClean="0"/>
              <a:t>，</a:t>
            </a:r>
            <a:r>
              <a:rPr kumimoji="1" lang="zh-CN" altLang="en-US" dirty="0" smtClean="0"/>
              <a:t>根据其他路由器分享的距离和矢量信息，计算出去往各个网络的路由。</a:t>
            </a:r>
            <a:endParaRPr kumimoji="1" lang="en-US" altLang="zh-CN" dirty="0" smtClean="0"/>
          </a:p>
          <a:p>
            <a:pPr lvl="1">
              <a:lnSpc>
                <a:spcPct val="150000"/>
              </a:lnSpc>
            </a:pPr>
            <a:r>
              <a:rPr kumimoji="1" lang="zh-CN" altLang="en-US" dirty="0" smtClean="0"/>
              <a:t>特点：直观，简单，易懂。</a:t>
            </a:r>
          </a:p>
          <a:p>
            <a:pPr>
              <a:lnSpc>
                <a:spcPct val="150000"/>
              </a:lnSpc>
            </a:pPr>
            <a:r>
              <a:rPr kumimoji="1" lang="zh-CN" altLang="en-US" dirty="0" smtClean="0"/>
              <a:t>链路状态型（</a:t>
            </a:r>
            <a:r>
              <a:rPr kumimoji="1" lang="en-US" altLang="zh-CN" dirty="0" smtClean="0"/>
              <a:t>Link</a:t>
            </a:r>
            <a:r>
              <a:rPr kumimoji="1" lang="zh-CN" altLang="en-US" dirty="0" smtClean="0"/>
              <a:t> </a:t>
            </a:r>
            <a:r>
              <a:rPr kumimoji="1" lang="en-US" altLang="zh-CN" dirty="0" smtClean="0"/>
              <a:t>State</a:t>
            </a:r>
            <a:r>
              <a:rPr kumimoji="1" lang="zh-CN" altLang="en-US" dirty="0" smtClean="0"/>
              <a:t>）路由协议</a:t>
            </a:r>
            <a:endParaRPr kumimoji="1" lang="en-US" altLang="zh-CN" dirty="0" smtClean="0"/>
          </a:p>
          <a:p>
            <a:pPr lvl="1">
              <a:lnSpc>
                <a:spcPct val="150000"/>
              </a:lnSpc>
            </a:pPr>
            <a:r>
              <a:rPr kumimoji="1" lang="zh-CN" altLang="en-US" dirty="0" smtClean="0"/>
              <a:t>路由器通过</a:t>
            </a:r>
            <a:r>
              <a:rPr kumimoji="1" lang="en-US" altLang="zh-CN" dirty="0" smtClean="0"/>
              <a:t>LS</a:t>
            </a:r>
            <a:r>
              <a:rPr kumimoji="1" lang="zh-CN" altLang="en-US" dirty="0" smtClean="0"/>
              <a:t>协议通告的链路状态信息中包含网络的全部具体信息</a:t>
            </a:r>
          </a:p>
          <a:p>
            <a:pPr lvl="1">
              <a:lnSpc>
                <a:spcPct val="150000"/>
              </a:lnSpc>
            </a:pPr>
            <a:r>
              <a:rPr kumimoji="1" lang="en-US" altLang="zh-CN" dirty="0" err="1" smtClean="0"/>
              <a:t>Dijkstra</a:t>
            </a:r>
            <a:r>
              <a:rPr kumimoji="1" lang="zh-CN" altLang="en-US" dirty="0" smtClean="0"/>
              <a:t>算法（</a:t>
            </a:r>
            <a:r>
              <a:rPr lang="zh-CN" altLang="en-US" dirty="0"/>
              <a:t>迪科斯彻</a:t>
            </a:r>
            <a:r>
              <a:rPr lang="zh-CN" altLang="en-US" dirty="0" smtClean="0"/>
              <a:t>算法</a:t>
            </a:r>
            <a:r>
              <a:rPr kumimoji="1" lang="zh-CN" altLang="en-US" dirty="0" smtClean="0"/>
              <a:t>）：</a:t>
            </a:r>
            <a:r>
              <a:rPr lang="zh-CN" altLang="en-US" dirty="0"/>
              <a:t>是从一个顶点到其余各顶点的</a:t>
            </a:r>
            <a:r>
              <a:rPr lang="zh-CN" altLang="en-US" dirty="0">
                <a:hlinkClick r:id="rId2"/>
              </a:rPr>
              <a:t>最短路径</a:t>
            </a:r>
            <a:r>
              <a:rPr lang="zh-CN" altLang="en-US" dirty="0"/>
              <a:t>算法，解决的是有权图中最短路径问题</a:t>
            </a:r>
            <a:r>
              <a:rPr lang="zh-CN" altLang="en-US" dirty="0" smtClean="0"/>
              <a:t>。</a:t>
            </a:r>
            <a:endParaRPr kumimoji="1" lang="zh-CN" altLang="en-US" dirty="0"/>
          </a:p>
        </p:txBody>
      </p:sp>
      <p:sp>
        <p:nvSpPr>
          <p:cNvPr id="4" name="日期占位符 3"/>
          <p:cNvSpPr>
            <a:spLocks noGrp="1"/>
          </p:cNvSpPr>
          <p:nvPr>
            <p:ph type="dt" sz="half" idx="10"/>
          </p:nvPr>
        </p:nvSpPr>
        <p:spPr/>
        <p:txBody>
          <a:bodyPr/>
          <a:lstStyle/>
          <a:p>
            <a:fld id="{F53C5C61-32B3-48EA-8A78-70C7F45F3C9D}"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4</a:t>
            </a:fld>
            <a:endParaRPr kumimoji="1" lang="zh-CN" altLang="en-US"/>
          </a:p>
        </p:txBody>
      </p:sp>
    </p:spTree>
    <p:extLst>
      <p:ext uri="{BB962C8B-B14F-4D97-AF65-F5344CB8AC3E}">
        <p14:creationId xmlns:p14="http://schemas.microsoft.com/office/powerpoint/2010/main" val="3543554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2186" y="274638"/>
            <a:ext cx="7622996" cy="1143000"/>
          </a:xfrm>
        </p:spPr>
        <p:txBody>
          <a:bodyPr/>
          <a:lstStyle/>
          <a:p>
            <a:r>
              <a:rPr kumimoji="1" lang="zh-CN" altLang="en-US" dirty="0"/>
              <a:t>路由协议的分类</a:t>
            </a:r>
            <a:r>
              <a:rPr kumimoji="1" lang="zh-CN" altLang="en-US" dirty="0" smtClean="0"/>
              <a:t>（掩码角度</a:t>
            </a:r>
            <a:r>
              <a:rPr kumimoji="1" lang="zh-CN" altLang="en-US" dirty="0"/>
              <a:t>）</a:t>
            </a:r>
          </a:p>
        </p:txBody>
      </p:sp>
      <p:sp>
        <p:nvSpPr>
          <p:cNvPr id="3" name="内容占位符 2"/>
          <p:cNvSpPr>
            <a:spLocks noGrp="1"/>
          </p:cNvSpPr>
          <p:nvPr>
            <p:ph idx="1"/>
          </p:nvPr>
        </p:nvSpPr>
        <p:spPr>
          <a:xfrm>
            <a:off x="0" y="1417638"/>
            <a:ext cx="8901218" cy="5440362"/>
          </a:xfrm>
        </p:spPr>
        <p:txBody>
          <a:bodyPr>
            <a:normAutofit/>
          </a:bodyPr>
          <a:lstStyle/>
          <a:p>
            <a:pPr lvl="1">
              <a:lnSpc>
                <a:spcPct val="150000"/>
              </a:lnSpc>
            </a:pPr>
            <a:r>
              <a:rPr kumimoji="1" lang="zh-CN" altLang="en-US" sz="2000" dirty="0" smtClean="0"/>
              <a:t>发送路由信息时，是否携带子网掩码。</a:t>
            </a:r>
            <a:endParaRPr kumimoji="1" lang="en-US" altLang="zh-CN" sz="2000" dirty="0" smtClean="0"/>
          </a:p>
          <a:p>
            <a:pPr lvl="1">
              <a:lnSpc>
                <a:spcPct val="150000"/>
              </a:lnSpc>
            </a:pPr>
            <a:r>
              <a:rPr kumimoji="1" lang="zh-CN" altLang="en-US" sz="2000" dirty="0" smtClean="0"/>
              <a:t>有类路由（</a:t>
            </a:r>
            <a:r>
              <a:rPr kumimoji="1" lang="en-US" altLang="zh-CN" sz="2000" dirty="0" err="1" smtClean="0"/>
              <a:t>Classful</a:t>
            </a:r>
            <a:r>
              <a:rPr kumimoji="1" lang="zh-CN" altLang="en-US" sz="2000" dirty="0" smtClean="0"/>
              <a:t> </a:t>
            </a:r>
            <a:r>
              <a:rPr kumimoji="1" lang="en-US" altLang="zh-CN" sz="2000" dirty="0" smtClean="0"/>
              <a:t>Routing</a:t>
            </a:r>
            <a:r>
              <a:rPr kumimoji="1" lang="zh-CN" altLang="en-US" sz="2000" dirty="0" smtClean="0"/>
              <a:t> </a:t>
            </a:r>
            <a:r>
              <a:rPr kumimoji="1" lang="en-US" altLang="zh-CN" sz="2000" dirty="0" smtClean="0"/>
              <a:t>Protocol</a:t>
            </a:r>
            <a:r>
              <a:rPr kumimoji="1" lang="zh-CN" altLang="en-US" sz="2000" dirty="0" smtClean="0"/>
              <a:t>）</a:t>
            </a:r>
          </a:p>
          <a:p>
            <a:pPr lvl="2">
              <a:lnSpc>
                <a:spcPct val="150000"/>
              </a:lnSpc>
            </a:pPr>
            <a:r>
              <a:rPr kumimoji="1" lang="zh-CN" altLang="en-US" sz="2000" dirty="0" smtClean="0"/>
              <a:t>不支持</a:t>
            </a:r>
            <a:r>
              <a:rPr kumimoji="1" lang="en-US" altLang="zh-CN" sz="2000" dirty="0" smtClean="0"/>
              <a:t>VLSM</a:t>
            </a:r>
            <a:r>
              <a:rPr kumimoji="1" lang="zh-CN" altLang="en-US" sz="2000" dirty="0" smtClean="0"/>
              <a:t>和</a:t>
            </a:r>
            <a:r>
              <a:rPr kumimoji="1" lang="en-US" altLang="zh-CN" sz="2000" dirty="0" smtClean="0"/>
              <a:t>CIDR</a:t>
            </a:r>
          </a:p>
          <a:p>
            <a:pPr lvl="2">
              <a:lnSpc>
                <a:spcPct val="150000"/>
              </a:lnSpc>
            </a:pPr>
            <a:r>
              <a:rPr kumimoji="1" lang="zh-CN" altLang="en-US" sz="2000" dirty="0" smtClean="0"/>
              <a:t>根据</a:t>
            </a:r>
            <a:r>
              <a:rPr kumimoji="1" lang="en-US" altLang="zh-CN" sz="2000" dirty="0" smtClean="0"/>
              <a:t>IPV4</a:t>
            </a:r>
            <a:r>
              <a:rPr kumimoji="1" lang="zh-CN" altLang="en-US" sz="2000" dirty="0" smtClean="0"/>
              <a:t>地址前</a:t>
            </a:r>
            <a:r>
              <a:rPr kumimoji="1" lang="en-US" altLang="zh-CN" sz="2000" dirty="0" smtClean="0"/>
              <a:t>3</a:t>
            </a:r>
            <a:r>
              <a:rPr kumimoji="1" lang="zh-CN" altLang="en-US" sz="2000" dirty="0" smtClean="0"/>
              <a:t>位判断</a:t>
            </a:r>
            <a:r>
              <a:rPr kumimoji="1" lang="en-US" altLang="zh-CN" sz="2000" dirty="0" smtClean="0"/>
              <a:t>A</a:t>
            </a:r>
            <a:r>
              <a:rPr kumimoji="1" lang="zh-CN" altLang="en-US" sz="2000" dirty="0" smtClean="0"/>
              <a:t>类、</a:t>
            </a:r>
            <a:r>
              <a:rPr kumimoji="1" lang="en-US" altLang="zh-CN" sz="2000" dirty="0" smtClean="0"/>
              <a:t>B</a:t>
            </a:r>
            <a:r>
              <a:rPr kumimoji="1" lang="zh-CN" altLang="en-US" sz="2000" dirty="0" smtClean="0"/>
              <a:t>类、</a:t>
            </a:r>
            <a:r>
              <a:rPr kumimoji="1" lang="en-US" altLang="zh-CN" sz="2000" dirty="0" smtClean="0"/>
              <a:t>C</a:t>
            </a:r>
            <a:r>
              <a:rPr kumimoji="1" lang="zh-CN" altLang="en-US" sz="2000" dirty="0" smtClean="0"/>
              <a:t>类</a:t>
            </a:r>
            <a:endParaRPr kumimoji="1" lang="en-US" altLang="zh-CN" sz="2000" dirty="0" smtClean="0"/>
          </a:p>
          <a:p>
            <a:pPr lvl="2">
              <a:lnSpc>
                <a:spcPct val="150000"/>
              </a:lnSpc>
            </a:pPr>
            <a:r>
              <a:rPr lang="zh-CN" altLang="en-US" sz="2000" dirty="0" smtClean="0"/>
              <a:t>发送路</a:t>
            </a:r>
            <a:r>
              <a:rPr lang="zh-CN" altLang="en-US" sz="2000" dirty="0"/>
              <a:t>由更新包的时候不携带路由条目的子网</a:t>
            </a:r>
            <a:r>
              <a:rPr lang="zh-CN" altLang="en-US" sz="2000" dirty="0" smtClean="0"/>
              <a:t>掩码</a:t>
            </a:r>
            <a:endParaRPr lang="en-US" altLang="zh-CN" sz="2000" dirty="0"/>
          </a:p>
          <a:p>
            <a:pPr lvl="2">
              <a:lnSpc>
                <a:spcPct val="150000"/>
              </a:lnSpc>
            </a:pPr>
            <a:r>
              <a:rPr lang="zh-CN" altLang="en-US" sz="2000" dirty="0" smtClean="0"/>
              <a:t>路由</a:t>
            </a:r>
            <a:r>
              <a:rPr lang="zh-CN" altLang="en-US" sz="2000" dirty="0"/>
              <a:t>传递过程中使用路由发送和接收规则</a:t>
            </a:r>
            <a:r>
              <a:rPr lang="zh-CN" altLang="en-US" sz="2000" dirty="0" smtClean="0"/>
              <a:t>。</a:t>
            </a:r>
            <a:endParaRPr lang="en-US" altLang="zh-CN" sz="2000" dirty="0" smtClean="0"/>
          </a:p>
          <a:p>
            <a:pPr lvl="2">
              <a:lnSpc>
                <a:spcPct val="150000"/>
              </a:lnSpc>
            </a:pPr>
            <a:r>
              <a:rPr lang="zh-CN" altLang="en-US" sz="2000" dirty="0"/>
              <a:t>有类路由协议包括：</a:t>
            </a:r>
            <a:r>
              <a:rPr lang="en-US" altLang="zh-CN" sz="2000" b="1" i="1" dirty="0" smtClean="0"/>
              <a:t>RIPV1</a:t>
            </a:r>
            <a:r>
              <a:rPr lang="zh-CN" altLang="en-US" sz="2000" b="1" i="1" dirty="0" smtClean="0"/>
              <a:t>，</a:t>
            </a:r>
            <a:r>
              <a:rPr lang="en-US" altLang="zh-CN" sz="2000" b="1" i="1" dirty="0" smtClean="0"/>
              <a:t>IGRP</a:t>
            </a:r>
            <a:r>
              <a:rPr lang="zh-CN" altLang="en-US" sz="2000" b="1" i="1" dirty="0" smtClean="0"/>
              <a:t>，</a:t>
            </a:r>
            <a:r>
              <a:rPr lang="en-US" altLang="zh-CN" sz="2000" b="1" i="1" dirty="0" smtClean="0"/>
              <a:t>EGP</a:t>
            </a:r>
            <a:endParaRPr kumimoji="1" lang="zh-CN" altLang="en-US" sz="2000" dirty="0" smtClean="0"/>
          </a:p>
          <a:p>
            <a:pPr lvl="1">
              <a:lnSpc>
                <a:spcPct val="150000"/>
              </a:lnSpc>
            </a:pPr>
            <a:r>
              <a:rPr kumimoji="1" lang="zh-CN" altLang="en-US" sz="2000" dirty="0" smtClean="0"/>
              <a:t>无类路由（</a:t>
            </a:r>
            <a:r>
              <a:rPr kumimoji="1" lang="en-US" altLang="zh-CN" sz="2000" dirty="0" smtClean="0"/>
              <a:t>Classless</a:t>
            </a:r>
            <a:r>
              <a:rPr kumimoji="1" lang="zh-CN" altLang="en-US" sz="2000" dirty="0" smtClean="0"/>
              <a:t> </a:t>
            </a:r>
            <a:r>
              <a:rPr kumimoji="1" lang="en-US" altLang="zh-CN" sz="2000" dirty="0"/>
              <a:t>Routing</a:t>
            </a:r>
            <a:r>
              <a:rPr kumimoji="1" lang="zh-CN" altLang="en-US" sz="2000" dirty="0"/>
              <a:t> </a:t>
            </a:r>
            <a:r>
              <a:rPr kumimoji="1" lang="en-US" altLang="zh-CN" sz="2000" dirty="0"/>
              <a:t>Protocol</a:t>
            </a:r>
            <a:r>
              <a:rPr kumimoji="1" lang="zh-CN" altLang="en-US" sz="2000" dirty="0" smtClean="0"/>
              <a:t>）</a:t>
            </a:r>
            <a:endParaRPr kumimoji="1" lang="en-US" altLang="zh-CN" sz="2000" dirty="0" smtClean="0"/>
          </a:p>
          <a:p>
            <a:pPr lvl="2">
              <a:lnSpc>
                <a:spcPct val="150000"/>
              </a:lnSpc>
            </a:pPr>
            <a:r>
              <a:rPr lang="zh-CN" altLang="en-US" sz="1800" dirty="0" smtClean="0"/>
              <a:t>无</a:t>
            </a:r>
            <a:r>
              <a:rPr lang="zh-CN" altLang="en-US" sz="1800" dirty="0"/>
              <a:t>类路由协议包括：</a:t>
            </a:r>
            <a:r>
              <a:rPr lang="en-US" altLang="zh-CN" sz="1800" b="1" i="1" dirty="0" smtClean="0"/>
              <a:t>RIPV2</a:t>
            </a:r>
            <a:r>
              <a:rPr lang="zh-CN" altLang="en-US" sz="1800" b="1" i="1" dirty="0" smtClean="0"/>
              <a:t>，</a:t>
            </a:r>
            <a:r>
              <a:rPr lang="en-US" altLang="zh-CN" sz="1800" b="1" i="1" dirty="0" smtClean="0"/>
              <a:t>EIGRP</a:t>
            </a:r>
            <a:r>
              <a:rPr lang="zh-CN" altLang="en-US" sz="1800" b="1" i="1" dirty="0" smtClean="0"/>
              <a:t>，</a:t>
            </a:r>
            <a:r>
              <a:rPr lang="en-US" altLang="zh-CN" sz="1800" b="1" i="1" dirty="0" smtClean="0"/>
              <a:t>OSPF</a:t>
            </a:r>
            <a:r>
              <a:rPr lang="zh-CN" altLang="en-US" sz="1800" b="1" i="1" dirty="0" smtClean="0"/>
              <a:t>，</a:t>
            </a:r>
            <a:r>
              <a:rPr lang="en-US" altLang="zh-CN" sz="1800" b="1" i="1" dirty="0" smtClean="0"/>
              <a:t>ISIS</a:t>
            </a:r>
            <a:r>
              <a:rPr lang="zh-CN" altLang="en-US" sz="1800" b="1" i="1" dirty="0" smtClean="0"/>
              <a:t>，</a:t>
            </a:r>
            <a:r>
              <a:rPr lang="en-US" altLang="zh-CN" sz="1800" b="1" i="1" dirty="0" smtClean="0"/>
              <a:t>BGPV4</a:t>
            </a:r>
            <a:r>
              <a:rPr lang="en-US" altLang="zh-CN" sz="1800" dirty="0"/>
              <a:t> </a:t>
            </a:r>
            <a:endParaRPr kumimoji="1" lang="zh-CN" altLang="en-US" sz="1700" dirty="0" smtClean="0"/>
          </a:p>
        </p:txBody>
      </p:sp>
      <p:sp>
        <p:nvSpPr>
          <p:cNvPr id="4" name="日期占位符 3"/>
          <p:cNvSpPr>
            <a:spLocks noGrp="1"/>
          </p:cNvSpPr>
          <p:nvPr>
            <p:ph type="dt" sz="half" idx="10"/>
          </p:nvPr>
        </p:nvSpPr>
        <p:spPr/>
        <p:txBody>
          <a:bodyPr/>
          <a:lstStyle/>
          <a:p>
            <a:fld id="{67803D49-4A7D-4B1C-BCC5-D2DB9762686A}"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5</a:t>
            </a:fld>
            <a:endParaRPr kumimoji="1" lang="zh-CN" altLang="en-US"/>
          </a:p>
        </p:txBody>
      </p:sp>
    </p:spTree>
    <p:extLst>
      <p:ext uri="{BB962C8B-B14F-4D97-AF65-F5344CB8AC3E}">
        <p14:creationId xmlns:p14="http://schemas.microsoft.com/office/powerpoint/2010/main" val="28827638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6</a:t>
            </a:fld>
            <a:endParaRPr kumimoji="1" lang="zh-CN" altLang="en-US"/>
          </a:p>
        </p:txBody>
      </p:sp>
      <p:sp>
        <p:nvSpPr>
          <p:cNvPr id="8" name="文本框 7"/>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路由协议按照算法分为</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，按照掩码角度分为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填空</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圆角矩形 8"/>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p:cNvSpPr/>
          <p:nvPr>
            <p:custDataLst>
              <p:tags r:id="rId4"/>
            </p:custDataLst>
          </p:nvPr>
        </p:nvSpPr>
        <p:spPr>
          <a:xfrm>
            <a:off x="0" y="5849303"/>
            <a:ext cx="9144000" cy="365760"/>
          </a:xfrm>
          <a:prstGeom prst="rect">
            <a:avLst/>
          </a:prstGeom>
          <a:solidFill>
            <a:srgbClr val="FBFAEF"/>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4" name="组合 13"/>
          <p:cNvGrpSpPr/>
          <p:nvPr>
            <p:custDataLst>
              <p:tags r:id="rId5"/>
            </p:custDataLst>
          </p:nvPr>
        </p:nvGrpSpPr>
        <p:grpSpPr>
          <a:xfrm>
            <a:off x="0" y="0"/>
            <a:ext cx="9144000" cy="635000"/>
            <a:chOff x="0" y="0"/>
            <a:chExt cx="9144000" cy="635000"/>
          </a:xfrm>
        </p:grpSpPr>
        <p:sp>
          <p:nvSpPr>
            <p:cNvPr id="10" name="TitleBackground"/>
            <p:cNvSpPr/>
            <p:nvPr>
              <p:custDataLst>
                <p:tags r:id="rId7"/>
              </p:custDataLst>
            </p:nvPr>
          </p:nvSpPr>
          <p:spPr>
            <a:xfrm>
              <a:off x="0" y="0"/>
              <a:ext cx="9144000" cy="635000"/>
            </a:xfrm>
            <a:prstGeom prst="rect">
              <a:avLst/>
            </a:prstGeom>
            <a:solidFill>
              <a:srgbClr val="F6F7F8"/>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ColorBlock"/>
            <p:cNvSpPr/>
            <p:nvPr>
              <p:custDataLst>
                <p:tags r:id="rId8"/>
              </p:custDataLst>
            </p:nvPr>
          </p:nvSpPr>
          <p:spPr>
            <a:xfrm>
              <a:off x="0" y="0"/>
              <a:ext cx="190500" cy="635000"/>
            </a:xfrm>
            <a:prstGeom prst="rect">
              <a:avLst/>
            </a:prstGeom>
            <a:solidFill>
              <a:srgbClr val="639EF4"/>
            </a:solidFill>
            <a:ln w="12700" cap="flat" cmpd="sng" algn="ctr">
              <a:noFill/>
              <a:prstDash val="solid"/>
            </a:ln>
            <a:effectLst/>
            <a:extLst>
              <a:ext uri="{91240B29-F687-4F45-9708-019B960494DF}">
                <a14:hiddenLine xmlns:a14="http://schemas.microsoft.com/office/drawing/2010/main" w="127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7" name="图片 6"/>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254471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距离</a:t>
            </a:r>
            <a:r>
              <a:rPr lang="zh-CN" altLang="en-US" dirty="0" smtClean="0"/>
              <a:t>矢量型路由协议</a:t>
            </a:r>
            <a:endParaRPr lang="zh-CN" altLang="en-US" dirty="0"/>
          </a:p>
        </p:txBody>
      </p:sp>
      <p:sp>
        <p:nvSpPr>
          <p:cNvPr id="3" name="内容占位符 2"/>
          <p:cNvSpPr>
            <a:spLocks noGrp="1"/>
          </p:cNvSpPr>
          <p:nvPr>
            <p:ph idx="1"/>
          </p:nvPr>
        </p:nvSpPr>
        <p:spPr/>
        <p:txBody>
          <a:bodyPr/>
          <a:lstStyle/>
          <a:p>
            <a:r>
              <a:rPr lang="zh-CN" altLang="en-US" dirty="0"/>
              <a:t>距离矢量协议直接传送各自的路由表信息。网络中的路由器从自己的邻居路由器得到路由信息，并将这些路由信息连同自己的本地路由信息发送给其他邻居，这样一级级的传递下去以达到全网同步</a:t>
            </a:r>
            <a:r>
              <a:rPr lang="zh-CN" altLang="en-US" dirty="0" smtClean="0"/>
              <a:t>。</a:t>
            </a:r>
            <a:endParaRPr lang="en-US" altLang="zh-CN" dirty="0" smtClean="0"/>
          </a:p>
          <a:p>
            <a:r>
              <a:rPr lang="zh-CN" altLang="en-US" dirty="0" smtClean="0"/>
              <a:t>距离</a:t>
            </a:r>
            <a:r>
              <a:rPr lang="zh-CN" altLang="en-US" dirty="0"/>
              <a:t>矢量协议无论是实现还是管理都比较简单，但是它的收敛速度慢，报文量大，占用较多网络开销，并且为避免</a:t>
            </a:r>
            <a:r>
              <a:rPr lang="zh-CN" altLang="en-US" dirty="0">
                <a:solidFill>
                  <a:srgbClr val="FF0000"/>
                </a:solidFill>
              </a:rPr>
              <a:t>路由</a:t>
            </a:r>
            <a:r>
              <a:rPr lang="zh-CN" altLang="en-US" dirty="0" smtClean="0">
                <a:solidFill>
                  <a:srgbClr val="FF0000"/>
                </a:solidFill>
              </a:rPr>
              <a:t>环路</a:t>
            </a:r>
            <a:r>
              <a:rPr lang="zh-CN" altLang="en-US" dirty="0" smtClean="0"/>
              <a:t>必须做</a:t>
            </a:r>
            <a:r>
              <a:rPr lang="zh-CN" altLang="en-US" dirty="0"/>
              <a:t>各种特殊处理。目前基于距离矢量算法的协议包括 </a:t>
            </a:r>
            <a:r>
              <a:rPr lang="en-US" altLang="zh-CN" dirty="0"/>
              <a:t>RIP</a:t>
            </a:r>
            <a:r>
              <a:rPr lang="zh-CN" altLang="en-US" dirty="0"/>
              <a:t>、</a:t>
            </a:r>
            <a:r>
              <a:rPr lang="en-US" altLang="zh-CN" dirty="0"/>
              <a:t>IGRP</a:t>
            </a:r>
            <a:r>
              <a:rPr lang="zh-CN" altLang="en-US" dirty="0"/>
              <a:t>、</a:t>
            </a:r>
            <a:r>
              <a:rPr lang="en-US" altLang="zh-CN" dirty="0"/>
              <a:t>BGP</a:t>
            </a:r>
            <a:r>
              <a:rPr lang="zh-CN" altLang="en-US" dirty="0"/>
              <a:t>。其中 </a:t>
            </a:r>
            <a:r>
              <a:rPr lang="en-US" altLang="zh-CN" dirty="0"/>
              <a:t>BGP</a:t>
            </a:r>
            <a:r>
              <a:rPr lang="zh-CN" altLang="en-US" dirty="0"/>
              <a:t>是距离矢量协议变种，它是一种路径矢量协议。</a:t>
            </a:r>
          </a:p>
          <a:p>
            <a:endParaRPr lang="zh-CN" altLang="en-US" dirty="0"/>
          </a:p>
        </p:txBody>
      </p:sp>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7</a:t>
            </a:fld>
            <a:endParaRPr kumimoji="1" lang="zh-CN" altLang="en-US"/>
          </a:p>
        </p:txBody>
      </p:sp>
    </p:spTree>
    <p:extLst>
      <p:ext uri="{BB962C8B-B14F-4D97-AF65-F5344CB8AC3E}">
        <p14:creationId xmlns:p14="http://schemas.microsoft.com/office/powerpoint/2010/main" val="1306898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距离矢量型路由协议</a:t>
            </a:r>
          </a:p>
        </p:txBody>
      </p:sp>
      <p:sp>
        <p:nvSpPr>
          <p:cNvPr id="3" name="内容占位符 2"/>
          <p:cNvSpPr>
            <a:spLocks noGrp="1"/>
          </p:cNvSpPr>
          <p:nvPr>
            <p:ph idx="1"/>
          </p:nvPr>
        </p:nvSpPr>
        <p:spPr>
          <a:xfrm>
            <a:off x="633845" y="1454331"/>
            <a:ext cx="7886700" cy="4725807"/>
          </a:xfrm>
        </p:spPr>
        <p:txBody>
          <a:bodyPr>
            <a:normAutofit fontScale="77500" lnSpcReduction="20000"/>
          </a:bodyPr>
          <a:lstStyle/>
          <a:p>
            <a:pPr marL="0" indent="0">
              <a:lnSpc>
                <a:spcPct val="120000"/>
              </a:lnSpc>
              <a:spcBef>
                <a:spcPts val="0"/>
              </a:spcBef>
              <a:buNone/>
            </a:pPr>
            <a:r>
              <a:rPr lang="zh-CN" altLang="en-US" dirty="0"/>
              <a:t>距离矢量路由协议中，每台路由器的信息都依赖于邻居路由器，而邻居路由器又依赖于它们的邻居路由器。所以，距离矢量路由协议又被认为是“依照传闻进行路由选择”的协议。</a:t>
            </a:r>
            <a:br>
              <a:rPr lang="zh-CN" altLang="en-US" dirty="0"/>
            </a:br>
            <a:r>
              <a:rPr lang="zh-CN" altLang="en-US" dirty="0"/>
              <a:t>距离矢量协议的共同属性：</a:t>
            </a:r>
            <a:br>
              <a:rPr lang="zh-CN" altLang="en-US" dirty="0"/>
            </a:br>
            <a:r>
              <a:rPr lang="zh-CN" altLang="en-US" dirty="0"/>
              <a:t>典型的距离矢量协议都会使用一个路由选择算法。算法中路由器通过广播整个路由表，定期的向所有邻居发送路由更新</a:t>
            </a:r>
            <a:r>
              <a:rPr lang="zh-CN" altLang="en-US" dirty="0" smtClean="0"/>
              <a:t>信息。</a:t>
            </a:r>
            <a:r>
              <a:rPr lang="zh-CN" altLang="en-US" dirty="0"/>
              <a:t/>
            </a:r>
            <a:br>
              <a:rPr lang="zh-CN" altLang="en-US" dirty="0"/>
            </a:br>
            <a:r>
              <a:rPr lang="en-US" altLang="zh-CN" dirty="0"/>
              <a:t>1.</a:t>
            </a:r>
            <a:r>
              <a:rPr lang="zh-CN" altLang="en-US" dirty="0"/>
              <a:t>定期</a:t>
            </a:r>
            <a:r>
              <a:rPr lang="zh-CN" altLang="en-US" dirty="0" smtClean="0"/>
              <a:t>更新</a:t>
            </a:r>
            <a:r>
              <a:rPr lang="zh-CN" altLang="en-US" dirty="0"/>
              <a:t/>
            </a:r>
            <a:br>
              <a:rPr lang="zh-CN" altLang="en-US" dirty="0"/>
            </a:br>
            <a:r>
              <a:rPr lang="zh-CN" altLang="en-US" dirty="0"/>
              <a:t>定期更新意味着经过特定时间周期，就要发送更新信息。</a:t>
            </a:r>
            <a:br>
              <a:rPr lang="zh-CN" altLang="en-US" dirty="0"/>
            </a:br>
            <a:r>
              <a:rPr lang="en-US" altLang="zh-CN" dirty="0"/>
              <a:t>2.</a:t>
            </a:r>
            <a:r>
              <a:rPr lang="zh-CN" altLang="en-US" dirty="0" smtClean="0"/>
              <a:t>邻居</a:t>
            </a:r>
            <a:r>
              <a:rPr lang="zh-CN" altLang="en-US" dirty="0"/>
              <a:t/>
            </a:r>
            <a:br>
              <a:rPr lang="zh-CN" altLang="en-US" dirty="0"/>
            </a:br>
            <a:r>
              <a:rPr lang="zh-CN" altLang="en-US" dirty="0"/>
              <a:t>邻居通常意味着共享相同数据链路的</a:t>
            </a:r>
            <a:r>
              <a:rPr lang="zh-CN" altLang="en-US" dirty="0" smtClean="0"/>
              <a:t>路由器。</a:t>
            </a:r>
            <a:r>
              <a:rPr lang="zh-CN" altLang="en-US" dirty="0"/>
              <a:t>距离矢量路由协议向邻居发送路由器（只考虑路由器）更新信息，并依靠邻居再向它们的邻居传递更新信息。</a:t>
            </a:r>
            <a:br>
              <a:rPr lang="zh-CN" altLang="en-US" dirty="0"/>
            </a:br>
            <a:r>
              <a:rPr lang="en-US" altLang="zh-CN" dirty="0"/>
              <a:t>3.</a:t>
            </a:r>
            <a:r>
              <a:rPr lang="zh-CN" altLang="en-US" dirty="0"/>
              <a:t>广播</a:t>
            </a:r>
            <a:r>
              <a:rPr lang="zh-CN" altLang="en-US" dirty="0" smtClean="0"/>
              <a:t>更新</a:t>
            </a:r>
            <a:r>
              <a:rPr lang="zh-CN" altLang="en-US" dirty="0"/>
              <a:t/>
            </a:r>
            <a:br>
              <a:rPr lang="zh-CN" altLang="en-US" dirty="0"/>
            </a:br>
            <a:r>
              <a:rPr lang="zh-CN" altLang="en-US" dirty="0"/>
              <a:t>当路由器被激活时（运行路由协议），它会向网络中发送广播更新信息，使运行相同路由协议的路由器收到广播数据包并做出相应动作。不关心路由更新的主机或运行其他协议的路由器丢弃该数据包。</a:t>
            </a:r>
            <a:br>
              <a:rPr lang="zh-CN" altLang="en-US" dirty="0"/>
            </a:br>
            <a:r>
              <a:rPr lang="en-US" altLang="zh-CN" dirty="0"/>
              <a:t>4.</a:t>
            </a:r>
            <a:r>
              <a:rPr lang="zh-CN" altLang="en-US" dirty="0"/>
              <a:t>全路由选择表更新</a:t>
            </a:r>
            <a:br>
              <a:rPr lang="zh-CN" altLang="en-US" dirty="0"/>
            </a:br>
            <a:r>
              <a:rPr lang="zh-CN" altLang="en-US" dirty="0"/>
              <a:t>大多数距离矢量路由协议使用广播向邻居发送整个路由表</a:t>
            </a:r>
            <a:r>
              <a:rPr lang="zh-CN" altLang="en-US" dirty="0" smtClean="0"/>
              <a:t>。</a:t>
            </a:r>
            <a:endParaRPr lang="zh-CN" altLang="en-US" dirty="0"/>
          </a:p>
        </p:txBody>
      </p:sp>
      <p:sp>
        <p:nvSpPr>
          <p:cNvPr id="4" name="日期占位符 3"/>
          <p:cNvSpPr>
            <a:spLocks noGrp="1"/>
          </p:cNvSpPr>
          <p:nvPr>
            <p:ph type="dt" sz="half" idx="10"/>
          </p:nvPr>
        </p:nvSpPr>
        <p:spPr/>
        <p:txBody>
          <a:bodyPr/>
          <a:lstStyle/>
          <a:p>
            <a:fld id="{9F0DE7BD-B879-4999-954B-C3AFA51647C4}" type="datetime5">
              <a:rPr kumimoji="1" lang="zh-CN" altLang="en-US" smtClean="0"/>
              <a:pPr/>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dirty="0"/>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pPr/>
              <a:t>8</a:t>
            </a:fld>
            <a:endParaRPr kumimoji="1" lang="zh-CN" altLang="en-US"/>
          </a:p>
        </p:txBody>
      </p:sp>
    </p:spTree>
    <p:extLst>
      <p:ext uri="{BB962C8B-B14F-4D97-AF65-F5344CB8AC3E}">
        <p14:creationId xmlns:p14="http://schemas.microsoft.com/office/powerpoint/2010/main" val="1363900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3845" y="365760"/>
            <a:ext cx="7886700" cy="832051"/>
          </a:xfrm>
        </p:spPr>
        <p:txBody>
          <a:bodyPr/>
          <a:lstStyle/>
          <a:p>
            <a:r>
              <a:rPr kumimoji="1" lang="en-US" altLang="zh-CN" dirty="0" smtClean="0"/>
              <a:t>RIP</a:t>
            </a:r>
            <a:r>
              <a:rPr kumimoji="1" lang="zh-CN" altLang="en-US" dirty="0" smtClean="0"/>
              <a:t>协议</a:t>
            </a:r>
            <a:endParaRPr kumimoji="1" lang="zh-CN" altLang="en-US" dirty="0"/>
          </a:p>
        </p:txBody>
      </p:sp>
      <p:sp>
        <p:nvSpPr>
          <p:cNvPr id="3" name="内容占位符 2"/>
          <p:cNvSpPr>
            <a:spLocks noGrp="1"/>
          </p:cNvSpPr>
          <p:nvPr>
            <p:ph idx="1"/>
          </p:nvPr>
        </p:nvSpPr>
        <p:spPr>
          <a:xfrm>
            <a:off x="628650" y="1279197"/>
            <a:ext cx="7886700" cy="4736349"/>
          </a:xfrm>
        </p:spPr>
        <p:txBody>
          <a:bodyPr>
            <a:normAutofit fontScale="92500"/>
          </a:bodyPr>
          <a:lstStyle/>
          <a:p>
            <a:pPr>
              <a:lnSpc>
                <a:spcPct val="150000"/>
              </a:lnSpc>
            </a:pPr>
            <a:r>
              <a:rPr kumimoji="1" lang="zh-CN" altLang="en-US" dirty="0" smtClean="0"/>
              <a:t>是典型的距离向量的路由选择协议；</a:t>
            </a:r>
            <a:endParaRPr kumimoji="1" lang="en-US" altLang="zh-CN" dirty="0" smtClean="0"/>
          </a:p>
          <a:p>
            <a:pPr>
              <a:lnSpc>
                <a:spcPct val="150000"/>
              </a:lnSpc>
            </a:pPr>
            <a:r>
              <a:rPr kumimoji="1" lang="zh-CN" altLang="en-US" dirty="0"/>
              <a:t>最大跳数为</a:t>
            </a:r>
            <a:r>
              <a:rPr kumimoji="1" lang="en-US" altLang="zh-CN" dirty="0"/>
              <a:t>15</a:t>
            </a:r>
            <a:r>
              <a:rPr kumimoji="1" lang="zh-CN" altLang="en-US" dirty="0"/>
              <a:t>，</a:t>
            </a:r>
            <a:r>
              <a:rPr kumimoji="1" lang="en-US" altLang="zh-CN" dirty="0"/>
              <a:t>16</a:t>
            </a:r>
            <a:r>
              <a:rPr kumimoji="1" lang="zh-CN" altLang="en-US" dirty="0"/>
              <a:t>为不可到达，适用于中小型网络；</a:t>
            </a:r>
            <a:endParaRPr kumimoji="1" lang="en-US" altLang="zh-CN" dirty="0"/>
          </a:p>
          <a:p>
            <a:pPr>
              <a:lnSpc>
                <a:spcPct val="150000"/>
              </a:lnSpc>
            </a:pPr>
            <a:r>
              <a:rPr kumimoji="1" lang="zh-CN" altLang="en-US" dirty="0" smtClean="0"/>
              <a:t>和</a:t>
            </a:r>
            <a:r>
              <a:rPr kumimoji="1" lang="zh-CN" altLang="en-US" dirty="0"/>
              <a:t>谁交换信息？与相邻</a:t>
            </a:r>
            <a:r>
              <a:rPr kumimoji="1" lang="zh-CN" altLang="en-US" dirty="0" smtClean="0"/>
              <a:t>路由器；</a:t>
            </a:r>
            <a:endParaRPr kumimoji="1" lang="en-US" altLang="zh-CN" dirty="0"/>
          </a:p>
          <a:p>
            <a:pPr>
              <a:lnSpc>
                <a:spcPct val="150000"/>
              </a:lnSpc>
            </a:pPr>
            <a:r>
              <a:rPr kumimoji="1" lang="zh-CN" altLang="en-US" dirty="0" smtClean="0"/>
              <a:t>路由更新的内容是全部路由信息；</a:t>
            </a:r>
            <a:endParaRPr kumimoji="1" lang="en-US" altLang="zh-CN" dirty="0" smtClean="0"/>
          </a:p>
          <a:p>
            <a:pPr>
              <a:lnSpc>
                <a:spcPct val="150000"/>
              </a:lnSpc>
            </a:pPr>
            <a:r>
              <a:rPr kumimoji="1" lang="en-US" altLang="zh-CN" dirty="0" smtClean="0"/>
              <a:t>RIP</a:t>
            </a:r>
            <a:r>
              <a:rPr kumimoji="1" lang="zh-CN" altLang="en-US" dirty="0"/>
              <a:t>消息通过广播地址，周期</a:t>
            </a:r>
            <a:r>
              <a:rPr kumimoji="1" lang="en-US" altLang="zh-CN" dirty="0" smtClean="0"/>
              <a:t>30s</a:t>
            </a:r>
            <a:r>
              <a:rPr kumimoji="1" lang="zh-CN" altLang="en-US" dirty="0" smtClean="0"/>
              <a:t>；</a:t>
            </a:r>
            <a:endParaRPr kumimoji="1" lang="en-US" altLang="zh-CN" dirty="0" smtClean="0"/>
          </a:p>
          <a:p>
            <a:pPr>
              <a:lnSpc>
                <a:spcPct val="150000"/>
              </a:lnSpc>
            </a:pPr>
            <a:r>
              <a:rPr lang="zh-CN" altLang="en-US" dirty="0" smtClean="0"/>
              <a:t>如果</a:t>
            </a:r>
            <a:r>
              <a:rPr lang="zh-CN" altLang="en-US" dirty="0"/>
              <a:t>一条路由在</a:t>
            </a:r>
            <a:r>
              <a:rPr lang="en-US" altLang="zh-CN" dirty="0"/>
              <a:t>180s</a:t>
            </a:r>
            <a:r>
              <a:rPr lang="zh-CN" altLang="en-US" dirty="0"/>
              <a:t>内未被刷新，</a:t>
            </a:r>
            <a:r>
              <a:rPr lang="zh-CN" altLang="en-US" dirty="0" smtClean="0"/>
              <a:t>则相应</a:t>
            </a:r>
            <a:r>
              <a:rPr lang="zh-CN" altLang="en-US" dirty="0"/>
              <a:t>的距离就被设定成无穷大</a:t>
            </a:r>
            <a:r>
              <a:rPr lang="zh-CN" altLang="en-US" dirty="0" smtClean="0"/>
              <a:t>，同时启动垃圾收集计时，</a:t>
            </a:r>
            <a:r>
              <a:rPr lang="en-US" altLang="zh-CN" dirty="0" smtClean="0"/>
              <a:t>120</a:t>
            </a:r>
            <a:r>
              <a:rPr lang="zh-CN" altLang="en-US" dirty="0" smtClean="0"/>
              <a:t>秒后还未收到则从</a:t>
            </a:r>
            <a:r>
              <a:rPr lang="zh-CN" altLang="en-US" dirty="0"/>
              <a:t>路由表中删除该表项；</a:t>
            </a:r>
            <a:endParaRPr kumimoji="1" lang="en-US" altLang="zh-CN" dirty="0"/>
          </a:p>
          <a:p>
            <a:pPr>
              <a:lnSpc>
                <a:spcPct val="150000"/>
              </a:lnSpc>
            </a:pPr>
            <a:r>
              <a:rPr lang="en-US" altLang="zh-CN" dirty="0" smtClean="0"/>
              <a:t>RIP</a:t>
            </a:r>
            <a:r>
              <a:rPr lang="zh-CN" altLang="en-US" dirty="0"/>
              <a:t>进程使用</a:t>
            </a:r>
            <a:r>
              <a:rPr lang="en-US" altLang="zh-CN" dirty="0"/>
              <a:t>UDP</a:t>
            </a:r>
            <a:r>
              <a:rPr lang="zh-CN" altLang="en-US" dirty="0"/>
              <a:t>的</a:t>
            </a:r>
            <a:r>
              <a:rPr lang="en-US" altLang="zh-CN" dirty="0"/>
              <a:t>520</a:t>
            </a:r>
            <a:r>
              <a:rPr lang="zh-CN" altLang="en-US" dirty="0"/>
              <a:t>端口来发送和接收</a:t>
            </a:r>
            <a:r>
              <a:rPr lang="en-US" altLang="zh-CN" dirty="0"/>
              <a:t>RIP</a:t>
            </a:r>
            <a:r>
              <a:rPr lang="zh-CN" altLang="en-US" dirty="0" smtClean="0"/>
              <a:t>分组；</a:t>
            </a:r>
            <a:endParaRPr lang="en-US" altLang="zh-CN" dirty="0" smtClean="0"/>
          </a:p>
          <a:p>
            <a:pPr>
              <a:lnSpc>
                <a:spcPct val="150000"/>
              </a:lnSpc>
            </a:pPr>
            <a:r>
              <a:rPr kumimoji="1" lang="en-US" altLang="zh-CN" dirty="0" smtClean="0"/>
              <a:t>RIP</a:t>
            </a:r>
            <a:r>
              <a:rPr kumimoji="1" lang="zh-CN" altLang="en-US" dirty="0" smtClean="0"/>
              <a:t>两种消息类型，请求报文和响应报文。</a:t>
            </a:r>
            <a:endParaRPr kumimoji="1" lang="zh-CN" altLang="en-US" dirty="0"/>
          </a:p>
        </p:txBody>
      </p:sp>
      <p:sp>
        <p:nvSpPr>
          <p:cNvPr id="4" name="日期占位符 3"/>
          <p:cNvSpPr>
            <a:spLocks noGrp="1"/>
          </p:cNvSpPr>
          <p:nvPr>
            <p:ph type="dt" sz="half" idx="10"/>
          </p:nvPr>
        </p:nvSpPr>
        <p:spPr/>
        <p:txBody>
          <a:bodyPr/>
          <a:lstStyle/>
          <a:p>
            <a:fld id="{31EB95FA-CDF2-491E-AEF9-59E42914FEA8}" type="datetime5">
              <a:rPr kumimoji="1" lang="zh-CN" altLang="en-US" smtClean="0"/>
              <a:t>2020/11/5</a:t>
            </a:fld>
            <a:endParaRPr kumimoji="1" lang="zh-CN" altLang="en-US"/>
          </a:p>
        </p:txBody>
      </p:sp>
      <p:sp>
        <p:nvSpPr>
          <p:cNvPr id="5" name="页脚占位符 4"/>
          <p:cNvSpPr>
            <a:spLocks noGrp="1"/>
          </p:cNvSpPr>
          <p:nvPr>
            <p:ph type="ftr" sz="quarter" idx="11"/>
          </p:nvPr>
        </p:nvSpPr>
        <p:spPr/>
        <p:txBody>
          <a:bodyPr/>
          <a:lstStyle/>
          <a:p>
            <a:r>
              <a:rPr kumimoji="1" lang="zh-CN" altLang="en-US" smtClean="0"/>
              <a:t>计算机科学与工程学院    陈朝华</a:t>
            </a:r>
            <a:endParaRPr kumimoji="1" lang="zh-CN" altLang="en-US"/>
          </a:p>
        </p:txBody>
      </p:sp>
      <p:sp>
        <p:nvSpPr>
          <p:cNvPr id="6" name="灯片编号占位符 5"/>
          <p:cNvSpPr>
            <a:spLocks noGrp="1"/>
          </p:cNvSpPr>
          <p:nvPr>
            <p:ph type="sldNum" sz="quarter" idx="12"/>
          </p:nvPr>
        </p:nvSpPr>
        <p:spPr/>
        <p:txBody>
          <a:bodyPr/>
          <a:lstStyle/>
          <a:p>
            <a:fld id="{4A1B7D7B-9DB4-7840-A1FF-927567B65F89}" type="slidenum">
              <a:rPr kumimoji="1" lang="zh-CN" altLang="en-US" smtClean="0"/>
              <a:t>9</a:t>
            </a:fld>
            <a:endParaRPr kumimoji="1" lang="zh-CN" altLang="en-US"/>
          </a:p>
        </p:txBody>
      </p:sp>
    </p:spTree>
    <p:extLst>
      <p:ext uri="{BB962C8B-B14F-4D97-AF65-F5344CB8AC3E}">
        <p14:creationId xmlns:p14="http://schemas.microsoft.com/office/powerpoint/2010/main" val="23999901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4.0"/>
  <p:tag name="PROBLEMBLANK" val="[{&quot;Num&quot;:1,&quot;Score&quot;:1.0,&quot;Answers&quot;:[&quot;距离矢量&quot;,&quot;距离矢量型&quot;],&quot;CaseSensitive&quot;:false,&quot;FuzzyMatch&quot;:true},{&quot;Num&quot;:2,&quot;Score&quot;:1.0,&quot;Answers&quot;:[&quot;链路状态&quot;,&quot;链路状态型&quot;],&quot;CaseSensitive&quot;:false,&quot;FuzzyMatch&quot;:true},{&quot;Num&quot;:3,&quot;Score&quot;:1.0,&quot;Answers&quot;:[&quot;有类路由&quot;],&quot;CaseSensitive&quot;:false,&quot;FuzzyMatch&quot;:true},{&quot;Num&quot;:4,&quot;Score&quot;:1.0,&quot;Answers&quot;:[&quot;无类路由&quot;],&quot;CaseSensitive&quot;:false,&quot;FuzzyMatch&quot;:tru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6.0"/>
  <p:tag name="PROBLEMBLANK" val="[{&quot;Num&quot;:1,&quot;Score&quot;:1.0,&quot;Answers&quot;:[&quot;15&quot;],&quot;CaseSensitive&quot;:false,&quot;FuzzyMatch&quot;:true},{&quot;Num&quot;:2,&quot;Score&quot;:1.0,&quot;Answers&quot;:[&quot;30&quot;],&quot;CaseSensitive&quot;:false,&quot;FuzzyMatch&quot;:true},{&quot;Num&quot;:3,&quot;Score&quot;:1.0,&quot;Answers&quot;:[&quot;UDP&quot;],&quot;CaseSensitive&quot;:false,&quot;FuzzyMatch&quot;:true},{&quot;Num&quot;:4,&quot;Score&quot;:1.0,&quot;Answers&quot;:[&quot;520&quot;],&quot;CaseSensitive&quot;:false,&quot;FuzzyMatch&quot;:true},{&quot;Num&quot;:5,&quot;Score&quot;:1.0,&quot;Answers&quot;:[&quot;请求消息&quot;],&quot;CaseSensitive&quot;:false,&quot;FuzzyMatch&quot;:true},{&quot;Num&quot;:6,&quot;Score&quot;:1.0,&quot;Answers&quot;:[&quot;响应消息&quot;],&quot;CaseSensitive&quot;:false,&quot;FuzzyMatch&quot;:tru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3.0"/>
  <p:tag name="PROBLEMBLANK" val="[{&quot;Num&quot;:1,&quot;Score&quot;:1.0,&quot;Answers&quot;:[&quot;更新定时器&quot;,&quot;Update timer&quot;],&quot;CaseSensitive&quot;:false,&quot;FuzzyMatch&quot;:true},{&quot;Num&quot;:2,&quot;Score&quot;:1.0,&quot;Answers&quot;:[&quot;老化定时器&quot;,&quot;Age timer&quot;],&quot;CaseSensitive&quot;:false,&quot;FuzzyMatch&quot;:true},{&quot;Num&quot;:3,&quot;Score&quot;:1.0,&quot;Answers&quot;:[&quot;垃圾收集定时器&quot;,&quot;Garbage-collect timer&quot;],&quot;CaseSensitive&quot;:false,&quot;FuzzyMatch&quot;:true}]"/>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4.0"/>
  <p:tag name="PROBLEMBLANK" val="[{&quot;Num&quot;:1,&quot;Score&quot;:1.0,&quot;Answers&quot;:[&quot;水平分割&quot;],&quot;CaseSensitive&quot;:false,&quot;FuzzyMatch&quot;:true},{&quot;Num&quot;:2,&quot;Score&quot;:1.0,&quot;Answers&quot;:[&quot;带毒性逆转的水平分割&quot;],&quot;CaseSensitive&quot;:false,&quot;FuzzyMatch&quot;:true},{&quot;Num&quot;:3,&quot;Score&quot;:1.0,&quot;Answers&quot;:[&quot;路由毒化&quot;],&quot;CaseSensitive&quot;:false,&quot;FuzzyMatch&quot;:true},{&quot;Num&quot;:4,&quot;Score&quot;:1.0,&quot;Answers&quot;:[&quot;触发更新&quot;],&quot;CaseSensitive&quot;:false,&quot;FuzzyMatch&quot;:true}]"/>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4.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第五讲  VLAN间路由</Template>
  <TotalTime>17713</TotalTime>
  <Words>3265</Words>
  <Application>Microsoft Office PowerPoint</Application>
  <PresentationFormat>全屏显示(4:3)</PresentationFormat>
  <Paragraphs>369</Paragraphs>
  <Slides>32</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-apple-system</vt:lpstr>
      <vt:lpstr>Baoli SC Regular</vt:lpstr>
      <vt:lpstr>Microsoft Yahei</vt:lpstr>
      <vt:lpstr>黑体</vt:lpstr>
      <vt:lpstr>华文行楷</vt:lpstr>
      <vt:lpstr>华文细黑</vt:lpstr>
      <vt:lpstr>宋体</vt:lpstr>
      <vt:lpstr>微软雅黑</vt:lpstr>
      <vt:lpstr>Arial</vt:lpstr>
      <vt:lpstr>Calibri</vt:lpstr>
      <vt:lpstr>Calibri Light</vt:lpstr>
      <vt:lpstr>Symbol</vt:lpstr>
      <vt:lpstr>Times New Roman</vt:lpstr>
      <vt:lpstr>Wingdings</vt:lpstr>
      <vt:lpstr>Wingdings 2</vt:lpstr>
      <vt:lpstr>HDOfficeLightV0</vt:lpstr>
      <vt:lpstr>第六讲  RIP动态路由     《路由与交换技术》</vt:lpstr>
      <vt:lpstr>PowerPoint 演示文稿</vt:lpstr>
      <vt:lpstr>部署动态路由协议的优势</vt:lpstr>
      <vt:lpstr>路由协议的分类（算法角度）</vt:lpstr>
      <vt:lpstr>路由协议的分类（掩码角度）</vt:lpstr>
      <vt:lpstr>PowerPoint 演示文稿</vt:lpstr>
      <vt:lpstr>距离矢量型路由协议</vt:lpstr>
      <vt:lpstr>距离矢量型路由协议</vt:lpstr>
      <vt:lpstr>RIP协议</vt:lpstr>
      <vt:lpstr>PowerPoint 演示文稿</vt:lpstr>
      <vt:lpstr>距离向量算法</vt:lpstr>
      <vt:lpstr>PowerPoint 演示文稿</vt:lpstr>
      <vt:lpstr>RIP路由表的更新机制</vt:lpstr>
      <vt:lpstr>RIP的更新与维护</vt:lpstr>
      <vt:lpstr>PowerPoint 演示文稿</vt:lpstr>
      <vt:lpstr>RIP工作过程分析： </vt:lpstr>
      <vt:lpstr>PowerPoint 演示文稿</vt:lpstr>
      <vt:lpstr>RIPv1与RIPv2的比较</vt:lpstr>
      <vt:lpstr>环路隐患</vt:lpstr>
      <vt:lpstr>PowerPoint 演示文稿</vt:lpstr>
      <vt:lpstr>PowerPoint 演示文稿</vt:lpstr>
      <vt:lpstr>PowerPoint 演示文稿</vt:lpstr>
      <vt:lpstr>PowerPoint 演示文稿</vt:lpstr>
      <vt:lpstr>路由环路</vt:lpstr>
      <vt:lpstr>防止环路的4种方法</vt:lpstr>
      <vt:lpstr>防止环路的4种方法</vt:lpstr>
      <vt:lpstr>防止环路的4种方法</vt:lpstr>
      <vt:lpstr>防止环路的4种方法综述</vt:lpstr>
      <vt:lpstr>PowerPoint 演示文稿</vt:lpstr>
      <vt:lpstr>RIP问题综述</vt:lpstr>
      <vt:lpstr>RIP配置</vt:lpstr>
      <vt:lpstr>RIP故障排除流程</vt:lpstr>
    </vt:vector>
  </TitlesOfParts>
  <Company>惠州学院派</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路由与交换技术</dc:title>
  <dc:creator>华斌 汪</dc:creator>
  <cp:lastModifiedBy>Administrator</cp:lastModifiedBy>
  <cp:revision>229</cp:revision>
  <cp:lastPrinted>2018-09-02T08:41:12Z</cp:lastPrinted>
  <dcterms:created xsi:type="dcterms:W3CDTF">2018-03-05T15:18:11Z</dcterms:created>
  <dcterms:modified xsi:type="dcterms:W3CDTF">2020-11-05T03:20:06Z</dcterms:modified>
</cp:coreProperties>
</file>